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9"/>
  </p:notesMasterIdLst>
  <p:sldIdLst>
    <p:sldId id="256" r:id="rId5"/>
    <p:sldId id="257" r:id="rId6"/>
    <p:sldId id="283" r:id="rId7"/>
    <p:sldId id="282" r:id="rId8"/>
    <p:sldId id="258" r:id="rId9"/>
    <p:sldId id="292" r:id="rId10"/>
    <p:sldId id="284" r:id="rId11"/>
    <p:sldId id="285" r:id="rId12"/>
    <p:sldId id="286" r:id="rId13"/>
    <p:sldId id="287" r:id="rId14"/>
    <p:sldId id="264" r:id="rId15"/>
    <p:sldId id="288" r:id="rId16"/>
    <p:sldId id="291" r:id="rId17"/>
    <p:sldId id="290" r:id="rId18"/>
    <p:sldId id="334" r:id="rId19"/>
    <p:sldId id="335" r:id="rId20"/>
    <p:sldId id="293" r:id="rId21"/>
    <p:sldId id="294" r:id="rId22"/>
    <p:sldId id="295" r:id="rId23"/>
    <p:sldId id="336" r:id="rId24"/>
    <p:sldId id="302" r:id="rId25"/>
    <p:sldId id="271" r:id="rId26"/>
    <p:sldId id="260" r:id="rId27"/>
    <p:sldId id="279" r:id="rId2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0000"/>
    <a:srgbClr val="BE209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7B4D0-D35C-4CC1-8893-A096884164EE}" type="datetimeFigureOut">
              <a:rPr lang="hr-HR" smtClean="0"/>
              <a:t>10.2.2023.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5A2D-7F0B-4981-9781-83B442E14C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17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34348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04850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D0483-921B-4C06-B63F-AB765D7DA74F}" type="slidenum">
              <a:rPr lang="en-US" altLang="sr-Latn-RS" smtClean="0"/>
              <a:pPr>
                <a:defRPr/>
              </a:pPr>
              <a:t>15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63172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D0483-921B-4C06-B63F-AB765D7DA74F}" type="slidenum">
              <a:rPr lang="en-US" altLang="sr-Latn-RS" smtClean="0"/>
              <a:pPr>
                <a:defRPr/>
              </a:pPr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420854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730763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927796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35430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9562A-9376-444C-B496-2686AB1216B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5377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dirty="0">
              <a:latin typeface="Arial" panose="020B0604020202020204" pitchFamily="34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B90DE2F-A2D8-42A2-A5BF-B06CE9F1287D}" type="slidenum">
              <a:rPr lang="en-US" altLang="sr-Latn-RS" smtClean="0"/>
              <a:pPr/>
              <a:t>21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37904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AA81CE-C15E-496D-B1A9-9A29EF2CD00F}" type="slidenum">
              <a:rPr lang="en-US" smtClean="0"/>
              <a:pPr eaLnBrk="1" hangingPunct="1"/>
              <a:t>22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2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3776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866C61-AD40-4288-A15B-D9B1CA0EBB37}" type="slidenum">
              <a:rPr lang="en-US" smtClean="0"/>
              <a:pPr eaLnBrk="1" hangingPunct="1"/>
              <a:t>24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C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039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45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1475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F5A2D-7F0B-4981-9781-83B442E14C7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3476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11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48540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3B85C5-15D8-43C1-B0AF-EEF461EA9F63}" type="slidenum">
              <a:rPr lang="en-US" smtClean="0"/>
              <a:pPr eaLnBrk="1" hangingPunct="1"/>
              <a:t>13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61501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AE6F11C-89A0-4596-89F6-F7D106EA55E2}" type="datetime1">
              <a:rPr lang="hr-HR" smtClean="0"/>
              <a:t>10.2.2023.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AFA5E-3C35-4458-A9E6-1EB076F732C8}" type="datetime1">
              <a:rPr lang="hr-HR" smtClean="0"/>
              <a:t>10.2.2023.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F6836-DBD6-474B-8E0C-117BA26941A4}" type="datetime1">
              <a:rPr lang="hr-HR" smtClean="0"/>
              <a:t>10.2.2023.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812FE-1C47-42E3-8F7B-3E8B6987E806}" type="datetime1">
              <a:rPr lang="hr-HR" smtClean="0"/>
              <a:t>10.2.2023.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ERASMUS 2023. Faculty of law, University of Zagreb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FF7B6-1991-4ABB-AFBE-B591E4C0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3C63D-3286-44C6-8189-D0E4EEE0EC4E}" type="datetime1">
              <a:rPr lang="hr-HR" smtClean="0"/>
              <a:t>10.2.2023.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BEDA-53A2-494F-8D93-C356C432FDBE}" type="datetime1">
              <a:rPr lang="hr-HR" smtClean="0"/>
              <a:t>10.2.2023.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1B7E-AFBF-4713-BC71-E53DFD8B6C5B}" type="datetime1">
              <a:rPr lang="hr-HR" smtClean="0"/>
              <a:t>10.2.2023.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A0910F-E50D-4A39-89EE-8C15A0CB9A5B}" type="datetime1">
              <a:rPr lang="hr-HR" smtClean="0"/>
              <a:t>10.2.2023.</a:t>
            </a:fld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3707904" y="612648"/>
            <a:ext cx="2875776" cy="457200"/>
          </a:xfrm>
        </p:spPr>
        <p:txBody>
          <a:bodyPr rtlCol="0"/>
          <a:lstStyle/>
          <a:p>
            <a:r>
              <a:rPr lang="en-US"/>
              <a:t>ERASMUS 2023. Faculty of law, University of Zagreb</a:t>
            </a:r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E57B22-695F-4D4A-9E3E-05E11DDDFCC0}" type="datetime1">
              <a:rPr lang="hr-HR" smtClean="0"/>
              <a:t>10.2.2023.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55976" y="612648"/>
            <a:ext cx="2227704" cy="457200"/>
          </a:xfrm>
        </p:spPr>
        <p:txBody>
          <a:bodyPr/>
          <a:lstStyle/>
          <a:p>
            <a:r>
              <a:rPr lang="en-US"/>
              <a:t>ERASMUS 2023. Faculty of law, University of Zagreb</a:t>
            </a:r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7A80-CC5F-4FAC-96E6-97C2A3FF6C76}" type="datetime1">
              <a:rPr lang="hr-HR" smtClean="0"/>
              <a:t>10.2.2023.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FC750-658B-4880-A373-00C17BCD8AF2}" type="datetime1">
              <a:rPr lang="hr-HR" smtClean="0"/>
              <a:t>10.2.2023.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89A5-60B8-4D8F-9FB8-DC0A6D844A69}" type="datetime1">
              <a:rPr lang="hr-HR" smtClean="0"/>
              <a:t>10.2.2023.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000CA36-803A-406E-91EC-197EF396CC90}" type="datetime1">
              <a:rPr lang="hr-HR" smtClean="0"/>
              <a:t>10.2.2023.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EA69683-3AD3-4EFA-85C6-60255FB743AA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en/library" TargetMode="External"/><Relationship Id="rId2" Type="http://schemas.openxmlformats.org/officeDocument/2006/relationships/hyperlink" Target="https://www.pravo.unizg.hr/knjiznica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horic@pravo.h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93.198.9.220/anew/clasic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knjiznica/e-izvor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hyperlink" Target="https://nsk-summon-serialssolutions-com.ezproxy.nsk.hr/#!/" TargetMode="Externa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sk-summon-serialssolutions-com.ezproxy.nsk.hr/#!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knjiznica@pravo.hr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biblioteka/strane_baze_podataka_i_elektronicki_casopisi" TargetMode="Externa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5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17" Type="http://schemas.openxmlformats.org/officeDocument/2006/relationships/hyperlink" Target="http://www.europeansources.info/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u-info@pravo.h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en/libra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osudba.produzenje@pravo.h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hyperlink" Target="mailto:knjiznica@pravo.h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vo.unizg.hr/knjiznic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pravo.unizg.hr/knjiznica/online_katalog" TargetMode="External"/><Relationship Id="rId7" Type="http://schemas.openxmlformats.org/officeDocument/2006/relationships/hyperlink" Target="http://193.198.9.220/anew/clasi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www.pravo.unizg.hr/knjiznica/e-izvori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@pravo.h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njiznica@pravo.h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UNIVERSITY OF ZAGREB – FACULTY OF LAW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05063"/>
            <a:ext cx="6059016" cy="2376265"/>
          </a:xfrm>
        </p:spPr>
        <p:txBody>
          <a:bodyPr>
            <a:normAutofit fontScale="25000" lnSpcReduction="20000"/>
          </a:bodyPr>
          <a:lstStyle/>
          <a:p>
            <a:r>
              <a:rPr lang="hr-HR" sz="9600" b="1" dirty="0"/>
              <a:t>LIBRARY </a:t>
            </a:r>
            <a:r>
              <a:rPr lang="hr-HR" sz="9600" b="1" dirty="0" err="1"/>
              <a:t>resources</a:t>
            </a:r>
            <a:r>
              <a:rPr lang="hr-HR" sz="9600" b="1" dirty="0"/>
              <a:t> </a:t>
            </a:r>
            <a:r>
              <a:rPr lang="hr-HR" sz="9600" b="1" dirty="0" err="1"/>
              <a:t>and</a:t>
            </a:r>
            <a:r>
              <a:rPr lang="hr-HR" sz="9600" b="1" dirty="0"/>
              <a:t> </a:t>
            </a:r>
            <a:r>
              <a:rPr lang="hr-HR" sz="9600" b="1" dirty="0" err="1"/>
              <a:t>services</a:t>
            </a:r>
            <a:endParaRPr lang="hr-HR" sz="9600" b="1" dirty="0"/>
          </a:p>
          <a:p>
            <a:endParaRPr lang="hr-HR" sz="5600" b="1" dirty="0">
              <a:hlinkClick r:id="rId2"/>
            </a:endParaRPr>
          </a:p>
          <a:p>
            <a:r>
              <a:rPr lang="hr-HR" sz="5600" b="1" dirty="0">
                <a:hlinkClick r:id="rId2"/>
              </a:rPr>
              <a:t>https://www.pravo.unizg.hr/knjiznica</a:t>
            </a:r>
            <a:r>
              <a:rPr lang="hr-HR" sz="5600" b="1" dirty="0"/>
              <a:t> </a:t>
            </a:r>
          </a:p>
          <a:p>
            <a:endParaRPr lang="hr-HR" sz="5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sr-Latn-RS" altLang="sr-Latn-RS" sz="5600" b="1" dirty="0">
                <a:solidFill>
                  <a:srgbClr val="1155CC"/>
                </a:solidFill>
                <a:cs typeface="Arial" panose="020B0604020202020204" pitchFamily="34" charset="0"/>
                <a:hlinkClick r:id="rId3"/>
              </a:rPr>
              <a:t>https://www.pravo.unizg.hr/en/library</a:t>
            </a:r>
            <a:r>
              <a:rPr lang="sr-Latn-RS" altLang="sr-Latn-RS" sz="5600" b="1" dirty="0">
                <a:solidFill>
                  <a:schemeClr val="tx1"/>
                </a:solidFill>
              </a:rPr>
              <a:t> </a:t>
            </a:r>
          </a:p>
          <a:p>
            <a:endParaRPr lang="hr-HR" sz="5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hr-HR" sz="5600" dirty="0"/>
          </a:p>
          <a:p>
            <a:pPr>
              <a:lnSpc>
                <a:spcPct val="90000"/>
              </a:lnSpc>
            </a:pPr>
            <a:r>
              <a:rPr lang="hr-HR" sz="5600" dirty="0" err="1"/>
              <a:t>Head</a:t>
            </a:r>
            <a:r>
              <a:rPr lang="hr-HR" sz="5600" dirty="0"/>
              <a:t>:  </a:t>
            </a:r>
            <a:endParaRPr lang="en-US" sz="5600" dirty="0"/>
          </a:p>
          <a:p>
            <a:pPr>
              <a:lnSpc>
                <a:spcPct val="90000"/>
              </a:lnSpc>
            </a:pPr>
            <a:r>
              <a:rPr lang="en-US" sz="5600" dirty="0"/>
              <a:t>Andrea </a:t>
            </a:r>
            <a:r>
              <a:rPr lang="en-US" sz="5600" dirty="0" err="1"/>
              <a:t>Horić</a:t>
            </a:r>
            <a:r>
              <a:rPr lang="hr-HR" sz="5600" dirty="0"/>
              <a:t>, </a:t>
            </a:r>
            <a:r>
              <a:rPr lang="hr-HR" sz="5600" dirty="0" err="1"/>
              <a:t>Ph</a:t>
            </a:r>
            <a:r>
              <a:rPr lang="hr-HR" sz="5600" dirty="0"/>
              <a:t>. D.</a:t>
            </a:r>
            <a:endParaRPr lang="en-US" sz="5600" dirty="0"/>
          </a:p>
          <a:p>
            <a:pPr>
              <a:lnSpc>
                <a:spcPct val="90000"/>
              </a:lnSpc>
            </a:pPr>
            <a:r>
              <a:rPr lang="en-US" sz="5600" dirty="0">
                <a:hlinkClick r:id="rId4"/>
              </a:rPr>
              <a:t>ahoric@pravo.hr</a:t>
            </a:r>
            <a:r>
              <a:rPr lang="hr-HR" sz="5600" dirty="0"/>
              <a:t> </a:t>
            </a:r>
            <a:endParaRPr lang="en-US" sz="5600" dirty="0"/>
          </a:p>
          <a:p>
            <a:r>
              <a:rPr lang="hr-HR" sz="5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n-US" sz="5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ERASMUS 2023,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Faculty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Law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, University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Zagreb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B0F4B4D-437D-45D6-A630-61B6A9D34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5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36712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How to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search</a:t>
            </a:r>
            <a:endParaRPr lang="hr-HR" sz="4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2852852"/>
            <a:ext cx="8469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 err="1">
                <a:solidFill>
                  <a:srgbClr val="002060"/>
                </a:solidFill>
              </a:rPr>
              <a:t>Library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Catalogue</a:t>
            </a:r>
            <a:endParaRPr lang="hr-HR" sz="2000" dirty="0">
              <a:solidFill>
                <a:srgbClr val="00206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E-Resources </a:t>
            </a:r>
            <a:r>
              <a:rPr lang="hr-HR" sz="2000" dirty="0" err="1">
                <a:solidFill>
                  <a:srgbClr val="002060"/>
                </a:solidFill>
              </a:rPr>
              <a:t>agregators</a:t>
            </a:r>
            <a:r>
              <a:rPr lang="hr-HR" sz="2000" dirty="0">
                <a:solidFill>
                  <a:srgbClr val="002060"/>
                </a:solidFill>
              </a:rPr>
              <a:t> (</a:t>
            </a:r>
            <a:r>
              <a:rPr lang="hr-HR" sz="2000" dirty="0" err="1">
                <a:solidFill>
                  <a:srgbClr val="002060"/>
                </a:solidFill>
              </a:rPr>
              <a:t>Summon</a:t>
            </a:r>
            <a:r>
              <a:rPr lang="hr-HR" sz="2000" dirty="0">
                <a:solidFill>
                  <a:srgbClr val="002060"/>
                </a:solidFill>
              </a:rPr>
              <a:t>, EBSCO </a:t>
            </a:r>
            <a:r>
              <a:rPr lang="hr-HR" sz="2000" dirty="0" err="1">
                <a:solidFill>
                  <a:srgbClr val="002060"/>
                </a:solidFill>
              </a:rPr>
              <a:t>Discovery</a:t>
            </a:r>
            <a:r>
              <a:rPr lang="hr-HR" sz="2000" dirty="0">
                <a:solidFill>
                  <a:srgbClr val="002060"/>
                </a:solidFill>
              </a:rPr>
              <a:t> Service)</a:t>
            </a: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2060"/>
                </a:solidFill>
              </a:rPr>
              <a:t>Legal </a:t>
            </a:r>
            <a:r>
              <a:rPr lang="hr-HR" sz="2000" dirty="0" err="1">
                <a:solidFill>
                  <a:srgbClr val="002060"/>
                </a:solidFill>
              </a:rPr>
              <a:t>databases</a:t>
            </a:r>
            <a:endParaRPr lang="hr-HR" sz="2000" dirty="0">
              <a:solidFill>
                <a:srgbClr val="00206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717573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7C02E7B-4C00-41C6-953E-117F78637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1560" y="6309320"/>
            <a:ext cx="2664296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9266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0727"/>
            <a:ext cx="8640638" cy="51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Catalogue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–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two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search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engines</a:t>
            </a:r>
            <a:br>
              <a:rPr lang="hr-HR" sz="2800" dirty="0">
                <a:latin typeface="+mj-lt"/>
              </a:rPr>
            </a:br>
            <a:r>
              <a:rPr lang="en-US" sz="2400" dirty="0">
                <a:latin typeface="+mj-lt"/>
              </a:rPr>
              <a:t>https://www.pravo.unizg.hr/knjiznica/online_katalog</a:t>
            </a:r>
            <a:endParaRPr lang="en-US" sz="32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904" y="1778701"/>
            <a:ext cx="2880320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rgbClr val="0070C0"/>
                </a:solidFill>
                <a:latin typeface="+mj-lt"/>
              </a:rPr>
              <a:t>Use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this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link to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access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classic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library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engine</a:t>
            </a:r>
            <a:endParaRPr lang="hr-HR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214302" y="1926323"/>
            <a:ext cx="2221794" cy="77570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Rounded Rectangle 24"/>
          <p:cNvSpPr/>
          <p:nvPr/>
        </p:nvSpPr>
        <p:spPr>
          <a:xfrm>
            <a:off x="3749134" y="5157192"/>
            <a:ext cx="1182905" cy="8616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TextBox 25"/>
          <p:cNvSpPr txBox="1"/>
          <p:nvPr/>
        </p:nvSpPr>
        <p:spPr>
          <a:xfrm>
            <a:off x="5171184" y="5095482"/>
            <a:ext cx="32880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  <a:latin typeface="+mj-lt"/>
              </a:rPr>
              <a:t>…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or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link to Vero: a Google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like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engine</a:t>
            </a:r>
            <a:endParaRPr lang="hr-HR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2664684" y="5324508"/>
            <a:ext cx="793880" cy="46527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Right Arrow 39"/>
          <p:cNvSpPr/>
          <p:nvPr/>
        </p:nvSpPr>
        <p:spPr>
          <a:xfrm>
            <a:off x="2267744" y="1991059"/>
            <a:ext cx="793880" cy="465278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7A7C7B3B-3EC5-4285-B7E6-FF8329174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7584" y="6333977"/>
            <a:ext cx="3168513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211862817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17578"/>
            <a:ext cx="5404472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Catalogue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– Search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Engine</a:t>
            </a:r>
            <a:br>
              <a:rPr lang="hr-HR" sz="2800" dirty="0">
                <a:latin typeface="+mj-lt"/>
              </a:rPr>
            </a:br>
            <a:r>
              <a:rPr lang="en-US" sz="2400" dirty="0">
                <a:latin typeface="+mj-lt"/>
              </a:rPr>
              <a:t>https://www.pravo.unizg.hr/knjiznica/online_katalog</a:t>
            </a:r>
            <a:endParaRPr lang="en-US" sz="3200" dirty="0"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12594" y="1412776"/>
            <a:ext cx="2736304" cy="31393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 err="1">
                <a:solidFill>
                  <a:srgbClr val="0070C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catalogue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contains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bibliographic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data on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library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holdings</a:t>
            </a:r>
            <a:endParaRPr lang="hr-HR" dirty="0">
              <a:solidFill>
                <a:srgbClr val="0070C0"/>
              </a:solidFill>
              <a:latin typeface="+mj-lt"/>
            </a:endParaRPr>
          </a:p>
          <a:p>
            <a:pPr eaLnBrk="1" hangingPunct="1"/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r>
              <a:rPr lang="hr-HR" dirty="0" err="1">
                <a:solidFill>
                  <a:srgbClr val="0070C0"/>
                </a:solidFill>
                <a:latin typeface="+mj-lt"/>
              </a:rPr>
              <a:t>Books</a:t>
            </a:r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r>
              <a:rPr lang="hr-HR" dirty="0" err="1">
                <a:solidFill>
                  <a:srgbClr val="0070C0"/>
                </a:solidFill>
                <a:latin typeface="+mj-lt"/>
              </a:rPr>
              <a:t>Printed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journals</a:t>
            </a:r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r>
              <a:rPr lang="hr-HR" dirty="0" err="1">
                <a:solidFill>
                  <a:srgbClr val="0070C0"/>
                </a:solidFill>
                <a:latin typeface="+mj-lt"/>
              </a:rPr>
              <a:t>Selected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e-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journals</a:t>
            </a:r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r>
              <a:rPr lang="hr-HR" dirty="0" err="1">
                <a:solidFill>
                  <a:srgbClr val="0070C0"/>
                </a:solidFill>
                <a:latin typeface="+mj-lt"/>
              </a:rPr>
              <a:t>Selected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articles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published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in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Croatian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law</a:t>
            </a:r>
            <a:r>
              <a:rPr lang="hr-HR" dirty="0">
                <a:solidFill>
                  <a:srgbClr val="0070C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70C0"/>
                </a:solidFill>
                <a:latin typeface="+mj-lt"/>
              </a:rPr>
              <a:t>journals</a:t>
            </a:r>
            <a:endParaRPr lang="hr-HR" dirty="0">
              <a:solidFill>
                <a:srgbClr val="0070C0"/>
              </a:solidFill>
              <a:latin typeface="+mj-lt"/>
            </a:endParaRPr>
          </a:p>
          <a:p>
            <a:pPr marL="285750" indent="-285750" eaLnBrk="1" hangingPunct="1">
              <a:buFontTx/>
              <a:buChar char="-"/>
            </a:pP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23850" y="5013176"/>
            <a:ext cx="8568630" cy="147732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You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can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by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: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key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words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(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in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Croatian),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words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in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title (Croatian, English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other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),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author</a:t>
            </a:r>
            <a:endParaRPr lang="hr-HR" dirty="0">
              <a:solidFill>
                <a:srgbClr val="BE209C"/>
              </a:solidFill>
              <a:latin typeface="+mj-lt"/>
            </a:endParaRPr>
          </a:p>
          <a:p>
            <a:pPr eaLnBrk="1" hangingPunct="1"/>
            <a:endParaRPr lang="hr-HR" dirty="0">
              <a:solidFill>
                <a:srgbClr val="BE209C"/>
              </a:solidFill>
              <a:latin typeface="+mj-lt"/>
            </a:endParaRPr>
          </a:p>
          <a:p>
            <a:pPr eaLnBrk="1" hangingPunct="1"/>
            <a:r>
              <a:rPr lang="hr-HR" dirty="0">
                <a:solidFill>
                  <a:srgbClr val="BE209C"/>
                </a:solidFill>
                <a:latin typeface="+mj-lt"/>
              </a:rPr>
              <a:t>You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can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add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filters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: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language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time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span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format (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book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article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electronic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resource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continuing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resource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etc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.) </a:t>
            </a:r>
            <a:endParaRPr lang="en-US" dirty="0">
              <a:solidFill>
                <a:srgbClr val="BE209C"/>
              </a:solidFill>
              <a:latin typeface="+mj-lt"/>
            </a:endParaRP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8B91256A-DEED-4C2A-86E6-71329B30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01469" y="6629400"/>
            <a:ext cx="3350367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307788754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Catalogue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- Vero Search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Engine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870" y="1268760"/>
            <a:ext cx="8568952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BE209C"/>
                </a:solidFill>
                <a:latin typeface="+mj-lt"/>
              </a:rPr>
              <a:t>Type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in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some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key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words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to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get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a list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of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results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and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narrow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it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down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by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using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facetted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filters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left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and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right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(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author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format,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subjects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language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year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etc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.)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290D6656-857F-4371-9919-E74731C2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963" y="6629400"/>
            <a:ext cx="2587744" cy="2286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  <p:pic>
        <p:nvPicPr>
          <p:cNvPr id="10" name="Rezervirano mjesto sadržaja 9">
            <a:extLst>
              <a:ext uri="{FF2B5EF4-FFF2-40B4-BE49-F238E27FC236}">
                <a16:creationId xmlns:a16="http://schemas.microsoft.com/office/drawing/2014/main" id="{0098C492-0D23-4EDB-9358-1665F84D0D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4870" y="2006636"/>
            <a:ext cx="8568952" cy="4820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3600" b="1" dirty="0">
                <a:solidFill>
                  <a:schemeClr val="tx2"/>
                </a:solidFill>
                <a:latin typeface="+mj-lt"/>
              </a:rPr>
              <a:t>E-Resources 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98984"/>
            <a:ext cx="7776864" cy="340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99592" y="3789040"/>
            <a:ext cx="165618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ounded Rectangle 4"/>
          <p:cNvSpPr/>
          <p:nvPr/>
        </p:nvSpPr>
        <p:spPr>
          <a:xfrm>
            <a:off x="4283968" y="3068960"/>
            <a:ext cx="3456384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350303" y="1446002"/>
            <a:ext cx="818213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+mj-lt"/>
              </a:rPr>
              <a:t>Please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use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link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below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to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access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Library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e-Resources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with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your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AAI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identity</a:t>
            </a:r>
            <a:endParaRPr lang="hr-H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372200" y="1815334"/>
            <a:ext cx="576064" cy="12536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ounded Rectangle 7"/>
          <p:cNvSpPr/>
          <p:nvPr/>
        </p:nvSpPr>
        <p:spPr>
          <a:xfrm>
            <a:off x="4716016" y="4354089"/>
            <a:ext cx="2592288" cy="42446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77C649F5-5655-4058-A51E-19401870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80528" y="6369050"/>
            <a:ext cx="3379832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248871210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44369AD-8613-E63B-B7C6-7B930A852135}"/>
              </a:ext>
            </a:extLst>
          </p:cNvPr>
          <p:cNvSpPr txBox="1"/>
          <p:nvPr/>
        </p:nvSpPr>
        <p:spPr>
          <a:xfrm>
            <a:off x="840458" y="273824"/>
            <a:ext cx="8058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Embrima"/>
              </a:rPr>
              <a:t>E-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latin typeface="Embrima"/>
              </a:rPr>
              <a:t>sources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Embrima"/>
              </a:rPr>
              <a:t>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latin typeface="Embrima"/>
              </a:rPr>
              <a:t>agreggators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Embrima"/>
            </a:endParaRPr>
          </a:p>
        </p:txBody>
      </p:sp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5398037D-86CE-BD30-73BF-1E1D6A31D9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5524"/>
            <a:ext cx="5924226" cy="3060429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Slika 7" descr="Slika na kojoj se prikazuje tekst, elektronički, utikač, snimka zaslona&#10;&#10;Opis je automatski generiran">
            <a:extLst>
              <a:ext uri="{FF2B5EF4-FFF2-40B4-BE49-F238E27FC236}">
                <a16:creationId xmlns:a16="http://schemas.microsoft.com/office/drawing/2014/main" id="{BD711A04-5DFA-DA59-E2D6-543357A67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" y="3119247"/>
            <a:ext cx="3057043" cy="221847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1996781C-F0C4-F64F-344D-9E9421A8E1E1}"/>
              </a:ext>
            </a:extLst>
          </p:cNvPr>
          <p:cNvSpPr txBox="1"/>
          <p:nvPr/>
        </p:nvSpPr>
        <p:spPr>
          <a:xfrm>
            <a:off x="395535" y="1382975"/>
            <a:ext cx="2304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hlinkClick r:id="rId5"/>
              </a:rPr>
              <a:t>SUMMON</a:t>
            </a:r>
            <a:r>
              <a:rPr lang="hr-HR" sz="3200" dirty="0"/>
              <a:t>, EDS</a:t>
            </a:r>
            <a:endParaRPr lang="en-US" sz="32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BDB100F1-C5D4-5E88-E6FC-9A757A0CCC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940" y="1209565"/>
            <a:ext cx="4962383" cy="250125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1" name="Strelica: prema dolje 10">
            <a:extLst>
              <a:ext uri="{FF2B5EF4-FFF2-40B4-BE49-F238E27FC236}">
                <a16:creationId xmlns:a16="http://schemas.microsoft.com/office/drawing/2014/main" id="{BD02869C-EE9D-6E12-C033-BB7FC3B16ECD}"/>
              </a:ext>
            </a:extLst>
          </p:cNvPr>
          <p:cNvSpPr/>
          <p:nvPr/>
        </p:nvSpPr>
        <p:spPr>
          <a:xfrm>
            <a:off x="1259632" y="2523872"/>
            <a:ext cx="633569" cy="798281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lipsa 2">
            <a:extLst>
              <a:ext uri="{FF2B5EF4-FFF2-40B4-BE49-F238E27FC236}">
                <a16:creationId xmlns:a16="http://schemas.microsoft.com/office/drawing/2014/main" id="{A1C6E3E7-6625-404B-9247-FD7FC784C74A}"/>
              </a:ext>
            </a:extLst>
          </p:cNvPr>
          <p:cNvSpPr/>
          <p:nvPr/>
        </p:nvSpPr>
        <p:spPr>
          <a:xfrm>
            <a:off x="6732240" y="962212"/>
            <a:ext cx="1008112" cy="6463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00CFD2D-808B-432B-A702-366DA526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814" y="5937175"/>
            <a:ext cx="2708605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0435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44369AD-8613-E63B-B7C6-7B930A852135}"/>
              </a:ext>
            </a:extLst>
          </p:cNvPr>
          <p:cNvSpPr txBox="1"/>
          <p:nvPr/>
        </p:nvSpPr>
        <p:spPr>
          <a:xfrm>
            <a:off x="88578" y="381514"/>
            <a:ext cx="6834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Embrima"/>
              </a:rPr>
              <a:t>Reference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latin typeface="Embrima"/>
              </a:rPr>
              <a:t>journal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Embrima"/>
              </a:rPr>
              <a:t>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latin typeface="Embrima"/>
              </a:rPr>
              <a:t>search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Embrima"/>
              </a:rPr>
              <a:t>: </a:t>
            </a:r>
            <a:r>
              <a:rPr lang="hr-HR" sz="3600" b="1" dirty="0" err="1">
                <a:solidFill>
                  <a:schemeClr val="accent1">
                    <a:lumMod val="75000"/>
                  </a:schemeClr>
                </a:solidFill>
                <a:latin typeface="Embrima"/>
                <a:hlinkClick r:id="rId3"/>
              </a:rPr>
              <a:t>Summon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Embrima"/>
            </a:endParaRP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0722D35-9856-4388-EC8F-9F56B88083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" y="988501"/>
            <a:ext cx="7893372" cy="5255968"/>
          </a:xfrm>
          <a:prstGeom prst="rect">
            <a:avLst/>
          </a:prstGeom>
        </p:spPr>
      </p:pic>
      <p:pic>
        <p:nvPicPr>
          <p:cNvPr id="12" name="Slika 11" descr="Slika na kojoj se prikazuje tekst&#10;&#10;Opis je automatski generiran">
            <a:extLst>
              <a:ext uri="{FF2B5EF4-FFF2-40B4-BE49-F238E27FC236}">
                <a16:creationId xmlns:a16="http://schemas.microsoft.com/office/drawing/2014/main" id="{B0161A74-7A3B-DD64-345A-960F9B7F2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127" y="4293096"/>
            <a:ext cx="3172147" cy="2369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</p:spPr>
      </p:pic>
      <p:pic>
        <p:nvPicPr>
          <p:cNvPr id="13" name="Slika 12" descr="Slika na kojoj se prikazuje tekst&#10;&#10;Opis je automatski generiran">
            <a:extLst>
              <a:ext uri="{FF2B5EF4-FFF2-40B4-BE49-F238E27FC236}">
                <a16:creationId xmlns:a16="http://schemas.microsoft.com/office/drawing/2014/main" id="{25567D8C-EC7E-4EE9-A2BD-08D7413BD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579" y="1215336"/>
            <a:ext cx="2733241" cy="2369400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5A56BAAC-7DB8-B826-A894-29170AB3CC21}"/>
              </a:ext>
            </a:extLst>
          </p:cNvPr>
          <p:cNvSpPr txBox="1"/>
          <p:nvPr/>
        </p:nvSpPr>
        <p:spPr>
          <a:xfrm>
            <a:off x="5638127" y="3754250"/>
            <a:ext cx="31721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hr-HR" dirty="0"/>
              <a:t>National </a:t>
            </a:r>
            <a:r>
              <a:rPr lang="hr-HR" dirty="0" err="1"/>
              <a:t>access</a:t>
            </a:r>
            <a:r>
              <a:rPr lang="hr-HR" dirty="0"/>
              <a:t> &amp; </a:t>
            </a:r>
            <a:r>
              <a:rPr lang="hr-HR" dirty="0" err="1"/>
              <a:t>subscriptions</a:t>
            </a:r>
            <a:endParaRPr lang="en-US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2DC66CF-C3A4-456D-92B0-0E28A0394953}"/>
              </a:ext>
            </a:extLst>
          </p:cNvPr>
          <p:cNvSpPr txBox="1"/>
          <p:nvPr/>
        </p:nvSpPr>
        <p:spPr>
          <a:xfrm>
            <a:off x="3808630" y="1412776"/>
            <a:ext cx="1858215" cy="1200329"/>
          </a:xfrm>
          <a:prstGeom prst="rect">
            <a:avLst/>
          </a:prstGeom>
          <a:solidFill>
            <a:srgbClr val="E4C9AE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hr-HR" dirty="0"/>
              <a:t>Some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subscriptions</a:t>
            </a:r>
            <a:r>
              <a:rPr lang="hr-HR" dirty="0"/>
              <a:t> are </a:t>
            </a:r>
            <a:r>
              <a:rPr lang="hr-HR" dirty="0" err="1"/>
              <a:t>yet</a:t>
            </a:r>
            <a:r>
              <a:rPr lang="hr-HR" dirty="0"/>
              <a:t> to </a:t>
            </a:r>
            <a:r>
              <a:rPr lang="hr-HR" dirty="0" err="1"/>
              <a:t>be</a:t>
            </a:r>
            <a:r>
              <a:rPr lang="hr-HR" dirty="0"/>
              <a:t> </a:t>
            </a:r>
            <a:r>
              <a:rPr lang="hr-HR" dirty="0" err="1"/>
              <a:t>listed</a:t>
            </a:r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3EF9350D-DE9C-4072-93A3-FCE84EC9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84328" y="6629400"/>
            <a:ext cx="3590202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499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1" y="3068960"/>
            <a:ext cx="8512559" cy="2204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3600" b="1" dirty="0">
                <a:solidFill>
                  <a:schemeClr val="tx2"/>
                </a:solidFill>
                <a:latin typeface="+mj-lt"/>
              </a:rPr>
              <a:t>E-Resources: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example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for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all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databases</a:t>
            </a:r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2800" b="1" dirty="0">
                <a:solidFill>
                  <a:schemeClr val="tx2"/>
                </a:solidFill>
                <a:latin typeface="+mj-lt"/>
              </a:rPr>
              <a:t>EBSCO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Discovery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Service (EDS)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303" y="1446002"/>
            <a:ext cx="818213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BE209C"/>
                </a:solidFill>
                <a:latin typeface="+mj-lt"/>
              </a:rPr>
              <a:t>After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logging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in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you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can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choose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from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a list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of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resources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subscribed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by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the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Faculty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of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Law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. </a:t>
            </a:r>
          </a:p>
          <a:p>
            <a:endParaRPr lang="hr-HR" dirty="0">
              <a:solidFill>
                <a:srgbClr val="BE209C"/>
              </a:solidFill>
              <a:latin typeface="+mj-lt"/>
            </a:endParaRPr>
          </a:p>
          <a:p>
            <a:r>
              <a:rPr lang="hr-HR" dirty="0">
                <a:solidFill>
                  <a:srgbClr val="BE209C"/>
                </a:solidFill>
                <a:latin typeface="+mj-lt"/>
              </a:rPr>
              <a:t>To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find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e-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journals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articles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and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other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e-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sources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choose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EBSCO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Discovery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Service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303" y="5495263"/>
            <a:ext cx="803812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BE209C"/>
                </a:solidFill>
                <a:latin typeface="+mj-lt"/>
              </a:rPr>
              <a:t>EDS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allows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you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to use single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engine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to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multiple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databases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. Use </a:t>
            </a:r>
            <a:r>
              <a:rPr lang="hr-HR" dirty="0" err="1">
                <a:solidFill>
                  <a:srgbClr val="002060"/>
                </a:solidFill>
                <a:latin typeface="+mj-lt"/>
              </a:rPr>
              <a:t>advanced</a:t>
            </a:r>
            <a:r>
              <a:rPr lang="hr-HR" dirty="0">
                <a:solidFill>
                  <a:srgbClr val="00206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00206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2060"/>
                </a:solidFill>
                <a:latin typeface="+mj-lt"/>
              </a:rPr>
              <a:t>form</a:t>
            </a:r>
            <a:r>
              <a:rPr lang="hr-HR" dirty="0">
                <a:solidFill>
                  <a:srgbClr val="002060"/>
                </a:solidFill>
                <a:latin typeface="+mj-lt"/>
              </a:rPr>
              <a:t> 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to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add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criteria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,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and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limit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your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 to LAW </a:t>
            </a:r>
            <a:r>
              <a:rPr lang="hr-HR" dirty="0" err="1">
                <a:solidFill>
                  <a:srgbClr val="BE209C"/>
                </a:solidFill>
                <a:latin typeface="+mj-lt"/>
              </a:rPr>
              <a:t>only</a:t>
            </a:r>
            <a:r>
              <a:rPr lang="hr-HR" dirty="0">
                <a:solidFill>
                  <a:srgbClr val="BE209C"/>
                </a:solidFill>
                <a:latin typeface="+mj-lt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75856" y="4293096"/>
            <a:ext cx="5256584" cy="9800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ight Arrow 13"/>
          <p:cNvSpPr/>
          <p:nvPr/>
        </p:nvSpPr>
        <p:spPr>
          <a:xfrm rot="20450998">
            <a:off x="2138907" y="5004711"/>
            <a:ext cx="1314540" cy="432048"/>
          </a:xfrm>
          <a:prstGeom prst="right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01264544-685E-4591-945C-65B442562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4012" y="6547710"/>
            <a:ext cx="3576081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8468079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319434"/>
            <a:ext cx="8640960" cy="4028937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7344494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3600" b="1" dirty="0">
                <a:solidFill>
                  <a:schemeClr val="tx2"/>
                </a:solidFill>
                <a:latin typeface="+mj-lt"/>
              </a:rPr>
              <a:t>E-Resources: 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EDS – List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of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results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949" y="1341644"/>
            <a:ext cx="803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+mj-lt"/>
              </a:rPr>
              <a:t>Narrow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down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your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results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by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choosing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additional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criteria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(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filters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)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from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menu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on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your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left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691680" y="4293096"/>
            <a:ext cx="7128792" cy="14401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99592" y="1916832"/>
            <a:ext cx="504056" cy="2520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72200" y="309920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+mj-lt"/>
              </a:rPr>
              <a:t>Choose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„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full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text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finder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” to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access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text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of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an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article</a:t>
            </a:r>
            <a:endParaRPr lang="hr-H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19872" y="5286400"/>
            <a:ext cx="936104" cy="43370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211960" y="4022530"/>
            <a:ext cx="2304256" cy="126387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60C087B2-59DB-49EB-AE00-EDBA6C35C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21750" y="6591300"/>
            <a:ext cx="378042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21323598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" y="1245455"/>
            <a:ext cx="8982066" cy="274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008220" cy="865188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hr-HR" sz="3600" b="1" dirty="0">
                <a:solidFill>
                  <a:schemeClr val="tx2"/>
                </a:solidFill>
                <a:latin typeface="+mj-lt"/>
              </a:rPr>
            </a:br>
            <a:r>
              <a:rPr lang="hr-HR" sz="3600" b="1" dirty="0">
                <a:solidFill>
                  <a:schemeClr val="tx2"/>
                </a:solidFill>
                <a:latin typeface="+mj-lt"/>
              </a:rPr>
              <a:t>E-Resources: 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EDS – How to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find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e-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journals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by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title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access</a:t>
            </a:r>
            <a:r>
              <a:rPr lang="hr-HR" sz="28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2800" b="1" dirty="0" err="1">
                <a:solidFill>
                  <a:schemeClr val="tx2"/>
                </a:solidFill>
                <a:latin typeface="+mj-lt"/>
              </a:rPr>
              <a:t>full-texts</a:t>
            </a:r>
            <a:br>
              <a:rPr lang="hr-HR" sz="3600" dirty="0">
                <a:latin typeface="+mj-lt"/>
              </a:rPr>
            </a:b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70257" y="1376806"/>
            <a:ext cx="34563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+mj-lt"/>
              </a:rPr>
              <a:t>If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you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need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to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check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contents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of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a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specific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journal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, use „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Publications</a:t>
            </a:r>
            <a:r>
              <a:rPr lang="hr-HR" dirty="0">
                <a:solidFill>
                  <a:srgbClr val="FF0000"/>
                </a:solidFill>
                <a:latin typeface="+mj-lt"/>
              </a:rPr>
              <a:t>” </a:t>
            </a:r>
            <a:r>
              <a:rPr lang="hr-HR" dirty="0" err="1">
                <a:solidFill>
                  <a:srgbClr val="FF0000"/>
                </a:solidFill>
                <a:latin typeface="+mj-lt"/>
              </a:rPr>
              <a:t>tab</a:t>
            </a:r>
            <a:endParaRPr lang="hr-HR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61125" y="2542833"/>
            <a:ext cx="1935704" cy="92333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501500" y="263084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B050"/>
                </a:solidFill>
                <a:latin typeface="+mj-lt"/>
              </a:rPr>
              <a:t>Enter title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of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journal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to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search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field</a:t>
            </a:r>
            <a:endParaRPr lang="hr-HR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113568" y="1087613"/>
            <a:ext cx="936104" cy="5113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ight Arrow 15"/>
          <p:cNvSpPr/>
          <p:nvPr/>
        </p:nvSpPr>
        <p:spPr>
          <a:xfrm>
            <a:off x="2555776" y="2883954"/>
            <a:ext cx="800600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57" y="3466163"/>
            <a:ext cx="4735991" cy="2994208"/>
          </a:xfrm>
          <a:prstGeom prst="rect">
            <a:avLst/>
          </a:prstGeom>
          <a:ln w="190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ight Arrow 18"/>
          <p:cNvSpPr/>
          <p:nvPr/>
        </p:nvSpPr>
        <p:spPr>
          <a:xfrm rot="11549772">
            <a:off x="2092345" y="1595826"/>
            <a:ext cx="2066817" cy="387047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TextBox 20"/>
          <p:cNvSpPr txBox="1"/>
          <p:nvPr/>
        </p:nvSpPr>
        <p:spPr>
          <a:xfrm>
            <a:off x="408819" y="4641335"/>
            <a:ext cx="252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00B050"/>
                </a:solidFill>
                <a:latin typeface="+mj-lt"/>
              </a:rPr>
              <a:t>Finally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you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get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a list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of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databases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that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contain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full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text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of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the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journal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you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 </a:t>
            </a:r>
            <a:r>
              <a:rPr lang="hr-HR" dirty="0" err="1">
                <a:solidFill>
                  <a:srgbClr val="00B050"/>
                </a:solidFill>
                <a:latin typeface="+mj-lt"/>
              </a:rPr>
              <a:t>need</a:t>
            </a:r>
            <a:r>
              <a:rPr lang="hr-HR" dirty="0">
                <a:solidFill>
                  <a:srgbClr val="00B050"/>
                </a:solidFill>
                <a:latin typeface="+mj-lt"/>
              </a:rPr>
              <a:t>.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2843808" y="5107432"/>
            <a:ext cx="1156995" cy="36004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673EB24E-869E-4020-85D3-03FBFC1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1442" y="6493766"/>
            <a:ext cx="3509979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  <p:extLst>
      <p:ext uri="{BB962C8B-B14F-4D97-AF65-F5344CB8AC3E}">
        <p14:creationId xmlns:p14="http://schemas.microsoft.com/office/powerpoint/2010/main" val="337238580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Library</a:t>
            </a:r>
            <a:r>
              <a:rPr lang="hr-HR" b="1" dirty="0"/>
              <a:t> is </a:t>
            </a:r>
            <a:r>
              <a:rPr lang="hr-HR" b="1" dirty="0" err="1"/>
              <a:t>located</a:t>
            </a:r>
            <a:r>
              <a:rPr lang="hr-HR" b="1" dirty="0"/>
              <a:t> at </a:t>
            </a:r>
            <a:r>
              <a:rPr lang="hr-HR" b="1" dirty="0" err="1"/>
              <a:t>these</a:t>
            </a:r>
            <a:r>
              <a:rPr lang="hr-HR" b="1" dirty="0"/>
              <a:t> </a:t>
            </a:r>
            <a:r>
              <a:rPr lang="hr-HR" b="1" dirty="0" err="1"/>
              <a:t>two</a:t>
            </a:r>
            <a:r>
              <a:rPr lang="hr-HR" b="1" dirty="0"/>
              <a:t> </a:t>
            </a:r>
            <a:r>
              <a:rPr lang="hr-HR" b="1" dirty="0" err="1"/>
              <a:t>sites</a:t>
            </a:r>
            <a:r>
              <a:rPr lang="hr-HR" b="1" dirty="0"/>
              <a:t>…  </a:t>
            </a:r>
            <a:r>
              <a:rPr lang="hr-HR" sz="2700" b="1" dirty="0">
                <a:solidFill>
                  <a:srgbClr val="FF0000"/>
                </a:solidFill>
              </a:rPr>
              <a:t>prior to 2020 &amp; </a:t>
            </a:r>
            <a:r>
              <a:rPr lang="hr-HR" sz="2700" b="1" dirty="0" err="1">
                <a:solidFill>
                  <a:srgbClr val="FF0000"/>
                </a:solidFill>
              </a:rPr>
              <a:t>earthquake</a:t>
            </a:r>
            <a:r>
              <a:rPr lang="hr-HR" sz="2700" b="1" dirty="0">
                <a:solidFill>
                  <a:srgbClr val="FF0000"/>
                </a:solidFill>
              </a:rPr>
              <a:t> 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72816"/>
            <a:ext cx="4191000" cy="463950"/>
          </a:xfrm>
        </p:spPr>
        <p:txBody>
          <a:bodyPr/>
          <a:lstStyle/>
          <a:p>
            <a:r>
              <a:rPr lang="hr-HR" sz="1600" dirty="0"/>
              <a:t>TRG REPUBLIKE HRVATSKE 14/I</a:t>
            </a:r>
            <a:endParaRPr lang="hr-HR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04048" y="1772816"/>
            <a:ext cx="3758952" cy="504056"/>
          </a:xfrm>
        </p:spPr>
        <p:txBody>
          <a:bodyPr/>
          <a:lstStyle/>
          <a:p>
            <a:r>
              <a:rPr lang="hr-HR" sz="1600" dirty="0"/>
              <a:t>TRG REPUBLIKE HRVATSKE 3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4797152"/>
            <a:ext cx="4608512" cy="1728192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hr-HR" sz="2600" dirty="0">
                <a:solidFill>
                  <a:srgbClr val="C00000"/>
                </a:solidFill>
              </a:rPr>
              <a:t>BOOK DEPARTMENT </a:t>
            </a:r>
            <a:r>
              <a:rPr lang="hr-HR" sz="2600" dirty="0" err="1">
                <a:solidFill>
                  <a:srgbClr val="C00000"/>
                </a:solidFill>
              </a:rPr>
              <a:t>and</a:t>
            </a:r>
            <a:r>
              <a:rPr lang="hr-HR" sz="2600" dirty="0">
                <a:solidFill>
                  <a:srgbClr val="C00000"/>
                </a:solidFill>
              </a:rPr>
              <a:t> </a:t>
            </a:r>
            <a:r>
              <a:rPr lang="hr-HR" sz="2600" dirty="0" err="1">
                <a:solidFill>
                  <a:srgbClr val="C00000"/>
                </a:solidFill>
              </a:rPr>
              <a:t>European</a:t>
            </a:r>
            <a:r>
              <a:rPr lang="hr-HR" sz="2600" dirty="0">
                <a:solidFill>
                  <a:srgbClr val="C00000"/>
                </a:solidFill>
              </a:rPr>
              <a:t> </a:t>
            </a:r>
            <a:r>
              <a:rPr lang="hr-HR" sz="2600" dirty="0" err="1">
                <a:solidFill>
                  <a:srgbClr val="C00000"/>
                </a:solidFill>
              </a:rPr>
              <a:t>Documentation</a:t>
            </a:r>
            <a:r>
              <a:rPr lang="hr-HR" sz="2600" dirty="0">
                <a:solidFill>
                  <a:srgbClr val="C00000"/>
                </a:solidFill>
              </a:rPr>
              <a:t> Centre (EDC) </a:t>
            </a:r>
          </a:p>
          <a:p>
            <a:r>
              <a:rPr lang="hr-HR" sz="2100" dirty="0"/>
              <a:t>P: </a:t>
            </a:r>
            <a:r>
              <a:rPr lang="it-IT" sz="2100" dirty="0"/>
              <a:t>01/ 45 64 308</a:t>
            </a:r>
            <a:endParaRPr lang="hr-HR" sz="2100" dirty="0"/>
          </a:p>
          <a:p>
            <a:r>
              <a:rPr lang="hr-HR" sz="2100" dirty="0"/>
              <a:t>E: </a:t>
            </a:r>
            <a:r>
              <a:rPr lang="hr-HR" sz="2100" dirty="0" err="1">
                <a:hlinkClick r:id="rId2"/>
              </a:rPr>
              <a:t>knjiznica</a:t>
            </a:r>
            <a:r>
              <a:rPr lang="hr-HR" sz="2100" dirty="0">
                <a:hlinkClick r:id="rId2"/>
              </a:rPr>
              <a:t>@</a:t>
            </a:r>
            <a:r>
              <a:rPr lang="hr-HR" sz="2100" dirty="0" err="1">
                <a:hlinkClick r:id="rId2"/>
              </a:rPr>
              <a:t>pravo.hr</a:t>
            </a:r>
            <a:r>
              <a:rPr lang="hr-HR" sz="2100" dirty="0"/>
              <a:t> </a:t>
            </a:r>
            <a:endParaRPr lang="it-IT" sz="2100" dirty="0"/>
          </a:p>
          <a:p>
            <a:r>
              <a:rPr lang="hr-HR" sz="2100" dirty="0" err="1"/>
              <a:t>Opening</a:t>
            </a:r>
            <a:r>
              <a:rPr lang="hr-HR" sz="2100" dirty="0"/>
              <a:t> </a:t>
            </a:r>
            <a:r>
              <a:rPr lang="hr-HR" sz="2100" dirty="0" err="1"/>
              <a:t>hours</a:t>
            </a:r>
            <a:r>
              <a:rPr lang="it-IT" sz="2100" dirty="0"/>
              <a:t> </a:t>
            </a:r>
            <a:r>
              <a:rPr lang="hr-HR" sz="2100" dirty="0"/>
              <a:t>0</a:t>
            </a:r>
            <a:r>
              <a:rPr lang="it-IT" sz="2100" dirty="0"/>
              <a:t>9:00 </a:t>
            </a:r>
            <a:r>
              <a:rPr lang="hr-HR" sz="2100" dirty="0"/>
              <a:t>am </a:t>
            </a:r>
            <a:r>
              <a:rPr lang="it-IT" sz="2100" dirty="0"/>
              <a:t>–</a:t>
            </a:r>
            <a:r>
              <a:rPr lang="hr-HR" sz="2100" dirty="0"/>
              <a:t> 01</a:t>
            </a:r>
            <a:r>
              <a:rPr lang="it-IT" sz="2100" dirty="0"/>
              <a:t>:00</a:t>
            </a:r>
            <a:r>
              <a:rPr lang="hr-HR" sz="2100" dirty="0"/>
              <a:t> pm</a:t>
            </a:r>
            <a:r>
              <a:rPr lang="it-IT" sz="2100" dirty="0"/>
              <a:t> </a:t>
            </a:r>
          </a:p>
          <a:p>
            <a:r>
              <a:rPr lang="hr-HR" sz="2100" dirty="0" err="1"/>
              <a:t>Reading</a:t>
            </a:r>
            <a:r>
              <a:rPr lang="hr-HR" sz="2100" dirty="0"/>
              <a:t> </a:t>
            </a:r>
            <a:r>
              <a:rPr lang="hr-HR" sz="2100" dirty="0" err="1"/>
              <a:t>Room</a:t>
            </a:r>
            <a:r>
              <a:rPr lang="it-IT" sz="2100" dirty="0"/>
              <a:t> </a:t>
            </a:r>
            <a:r>
              <a:rPr lang="hr-HR" sz="2100" dirty="0"/>
              <a:t>0</a:t>
            </a:r>
            <a:r>
              <a:rPr lang="it-IT" sz="2100" dirty="0"/>
              <a:t>8:00 – </a:t>
            </a:r>
            <a:r>
              <a:rPr lang="hr-HR" sz="2100" dirty="0"/>
              <a:t>06</a:t>
            </a:r>
            <a:r>
              <a:rPr lang="it-IT" sz="2100" dirty="0"/>
              <a:t>:00 </a:t>
            </a:r>
            <a:r>
              <a:rPr lang="hr-HR" sz="2100" dirty="0"/>
              <a:t>pm</a:t>
            </a:r>
            <a:endParaRPr lang="it-IT" sz="21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4048" y="4797152"/>
            <a:ext cx="3888432" cy="18722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>
                <a:solidFill>
                  <a:srgbClr val="C00000"/>
                </a:solidFill>
              </a:rPr>
              <a:t>PERIODICALS DEPARTMENT</a:t>
            </a:r>
          </a:p>
          <a:p>
            <a:r>
              <a:rPr lang="hr-HR" sz="1600" dirty="0"/>
              <a:t>P: 01/ 45 97 546</a:t>
            </a:r>
          </a:p>
          <a:p>
            <a:r>
              <a:rPr lang="hr-HR" sz="1600" dirty="0"/>
              <a:t>E: </a:t>
            </a:r>
            <a:r>
              <a:rPr lang="hr-HR" sz="1600" dirty="0" err="1">
                <a:hlinkClick r:id="rId2"/>
              </a:rPr>
              <a:t>knjiznica</a:t>
            </a:r>
            <a:r>
              <a:rPr lang="hr-HR" sz="1600" dirty="0">
                <a:hlinkClick r:id="rId2"/>
              </a:rPr>
              <a:t>@</a:t>
            </a:r>
            <a:r>
              <a:rPr lang="hr-HR" sz="1600" dirty="0" err="1">
                <a:hlinkClick r:id="rId2"/>
              </a:rPr>
              <a:t>pravo.hr</a:t>
            </a:r>
            <a:r>
              <a:rPr lang="hr-HR" sz="1600" dirty="0"/>
              <a:t> </a:t>
            </a:r>
            <a:endParaRPr lang="it-IT" sz="1600" dirty="0"/>
          </a:p>
          <a:p>
            <a:r>
              <a:rPr lang="hr-HR" sz="1600" dirty="0" err="1"/>
              <a:t>Opening</a:t>
            </a:r>
            <a:r>
              <a:rPr lang="hr-HR" sz="1600" dirty="0"/>
              <a:t> </a:t>
            </a:r>
            <a:r>
              <a:rPr lang="hr-HR" sz="1600" dirty="0" err="1"/>
              <a:t>hours</a:t>
            </a:r>
            <a:r>
              <a:rPr lang="it-IT" sz="1600" dirty="0"/>
              <a:t> </a:t>
            </a:r>
            <a:r>
              <a:rPr lang="hr-HR" sz="1600" dirty="0"/>
              <a:t>0</a:t>
            </a:r>
            <a:r>
              <a:rPr lang="it-IT" sz="1600" dirty="0"/>
              <a:t>9:00 </a:t>
            </a:r>
            <a:r>
              <a:rPr lang="hr-HR" sz="1600" dirty="0"/>
              <a:t>am </a:t>
            </a:r>
            <a:r>
              <a:rPr lang="it-IT" sz="1600" dirty="0"/>
              <a:t>–</a:t>
            </a:r>
            <a:r>
              <a:rPr lang="hr-HR" sz="1600" dirty="0"/>
              <a:t> 01</a:t>
            </a:r>
            <a:r>
              <a:rPr lang="it-IT" sz="1600" dirty="0"/>
              <a:t>:00</a:t>
            </a:r>
            <a:r>
              <a:rPr lang="hr-HR" sz="1600" dirty="0"/>
              <a:t> pm</a:t>
            </a:r>
            <a:r>
              <a:rPr lang="it-IT" sz="1600" dirty="0"/>
              <a:t> </a:t>
            </a:r>
          </a:p>
          <a:p>
            <a:r>
              <a:rPr lang="hr-HR" sz="1600" dirty="0" err="1"/>
              <a:t>Reading</a:t>
            </a:r>
            <a:r>
              <a:rPr lang="hr-HR" sz="1600" dirty="0"/>
              <a:t> </a:t>
            </a:r>
            <a:r>
              <a:rPr lang="hr-HR" sz="1600" dirty="0" err="1"/>
              <a:t>Room</a:t>
            </a:r>
            <a:r>
              <a:rPr lang="it-IT" sz="1600" dirty="0"/>
              <a:t> </a:t>
            </a:r>
            <a:r>
              <a:rPr lang="hr-HR" sz="1600" dirty="0"/>
              <a:t>: 09</a:t>
            </a:r>
            <a:r>
              <a:rPr lang="it-IT" sz="1600" dirty="0"/>
              <a:t>:00 – </a:t>
            </a:r>
            <a:r>
              <a:rPr lang="hr-HR" sz="1600" dirty="0"/>
              <a:t>06</a:t>
            </a:r>
            <a:r>
              <a:rPr lang="it-IT" sz="1600" dirty="0"/>
              <a:t>:00 </a:t>
            </a:r>
            <a:r>
              <a:rPr lang="hr-HR" sz="1600" dirty="0"/>
              <a:t>pm</a:t>
            </a:r>
            <a:endParaRPr lang="it-IT" sz="1600" dirty="0"/>
          </a:p>
          <a:p>
            <a:endParaRPr lang="hr-HR" sz="1600" dirty="0"/>
          </a:p>
        </p:txBody>
      </p:sp>
      <p:pic>
        <p:nvPicPr>
          <p:cNvPr id="8" name="Picture 4" descr="tm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2348880"/>
            <a:ext cx="3672408" cy="231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8508"/>
            <a:ext cx="4176464" cy="2298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>
            <a:off x="3023038" y="718159"/>
            <a:ext cx="720080" cy="5920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73934" y="612638"/>
            <a:ext cx="720080" cy="6788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0419354">
            <a:off x="2623590" y="191774"/>
            <a:ext cx="110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was</a:t>
            </a:r>
            <a:endParaRPr lang="hr-HR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68728" y="1641074"/>
            <a:ext cx="4630080" cy="31560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1520" y="1842602"/>
            <a:ext cx="4403272" cy="29545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292080" y="4797152"/>
            <a:ext cx="3312368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004048" y="4797152"/>
            <a:ext cx="3600400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43608" y="4666765"/>
            <a:ext cx="3024336" cy="18585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39552" y="4797152"/>
            <a:ext cx="3600400" cy="15841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zervirano mjesto podnožja 6">
            <a:extLst>
              <a:ext uri="{FF2B5EF4-FFF2-40B4-BE49-F238E27FC236}">
                <a16:creationId xmlns:a16="http://schemas.microsoft.com/office/drawing/2014/main" id="{BE806CFC-8E11-4A9B-9657-EA41AAF8B3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18376" y="6532303"/>
            <a:ext cx="2875776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0695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24A8A47-8E0F-4D90-A169-BEF88CE08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DFE5271F-5F4A-4839-A6B0-38207D92AAB0}"/>
              </a:ext>
            </a:extLst>
          </p:cNvPr>
          <p:cNvSpPr txBox="1"/>
          <p:nvPr/>
        </p:nvSpPr>
        <p:spPr>
          <a:xfrm>
            <a:off x="2771902" y="78554"/>
            <a:ext cx="43358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600" b="1" dirty="0" err="1">
                <a:solidFill>
                  <a:srgbClr val="00775E"/>
                </a:solidFill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Hein</a:t>
            </a:r>
            <a:r>
              <a:rPr lang="hr-HR" sz="3600" b="1" dirty="0">
                <a:solidFill>
                  <a:srgbClr val="00775E"/>
                </a:solidFill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Online </a:t>
            </a:r>
            <a:r>
              <a:rPr lang="hr-HR" sz="3600" b="1" dirty="0" err="1">
                <a:solidFill>
                  <a:srgbClr val="00775E"/>
                </a:solidFill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database</a:t>
            </a:r>
            <a:br>
              <a:rPr lang="de-DE" dirty="0">
                <a:solidFill>
                  <a:srgbClr val="00775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de-DE" dirty="0">
              <a:solidFill>
                <a:srgbClr val="00775E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ED79FC1-EEA7-4CFD-84D1-516D993D6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404" y="2736562"/>
            <a:ext cx="3024435" cy="357275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7526BB0-F923-4C2A-A044-3BB57C82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547" y="2318482"/>
            <a:ext cx="4785605" cy="170296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F18C5C1-EBFB-4F7C-BFF1-C5EBA3C15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53" y="4478132"/>
            <a:ext cx="4914884" cy="217863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B4AA540C-2905-4C1D-BCEE-934F6166E29A}"/>
              </a:ext>
            </a:extLst>
          </p:cNvPr>
          <p:cNvSpPr txBox="1"/>
          <p:nvPr/>
        </p:nvSpPr>
        <p:spPr>
          <a:xfrm>
            <a:off x="575065" y="976671"/>
            <a:ext cx="5885121" cy="1323439"/>
          </a:xfrm>
          <a:prstGeom prst="rect">
            <a:avLst/>
          </a:prstGeom>
          <a:solidFill>
            <a:srgbClr val="F2E4D6"/>
          </a:solidFill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Various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options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suggestions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synthax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knowledge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base)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General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advanced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search</a:t>
            </a:r>
            <a:endParaRPr lang="hr-HR" sz="2000" dirty="0">
              <a:latin typeface="Embrima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Categories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databases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collectios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Law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r-HR" sz="2000" dirty="0" err="1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journals</a:t>
            </a:r>
            <a:r>
              <a:rPr lang="hr-HR" sz="2000" dirty="0">
                <a:latin typeface="Embrima"/>
                <a:ea typeface="Open Sans" panose="020B0606030504020204" pitchFamily="34" charset="0"/>
                <a:cs typeface="Open Sans" panose="020B0606030504020204" pitchFamily="34" charset="0"/>
              </a:rPr>
              <a:t>!)</a:t>
            </a:r>
          </a:p>
        </p:txBody>
      </p:sp>
      <p:sp>
        <p:nvSpPr>
          <p:cNvPr id="17" name="Strelica: prema dolje 16">
            <a:extLst>
              <a:ext uri="{FF2B5EF4-FFF2-40B4-BE49-F238E27FC236}">
                <a16:creationId xmlns:a16="http://schemas.microsoft.com/office/drawing/2014/main" id="{9C269778-29DC-4F0F-9A96-E9248C09207A}"/>
              </a:ext>
            </a:extLst>
          </p:cNvPr>
          <p:cNvSpPr/>
          <p:nvPr/>
        </p:nvSpPr>
        <p:spPr>
          <a:xfrm>
            <a:off x="4742411" y="2707037"/>
            <a:ext cx="197427" cy="1750182"/>
          </a:xfrm>
          <a:prstGeom prst="downArrow">
            <a:avLst/>
          </a:prstGeom>
          <a:solidFill>
            <a:schemeClr val="bg2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4" name="Ravni poveznik 43">
            <a:extLst>
              <a:ext uri="{FF2B5EF4-FFF2-40B4-BE49-F238E27FC236}">
                <a16:creationId xmlns:a16="http://schemas.microsoft.com/office/drawing/2014/main" id="{588D7C33-4C8F-4524-88B7-B9C35CBBBCFE}"/>
              </a:ext>
            </a:extLst>
          </p:cNvPr>
          <p:cNvCxnSpPr>
            <a:cxnSpLocks/>
          </p:cNvCxnSpPr>
          <p:nvPr/>
        </p:nvCxnSpPr>
        <p:spPr>
          <a:xfrm>
            <a:off x="4532515" y="2625773"/>
            <a:ext cx="55279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47">
            <a:extLst>
              <a:ext uri="{FF2B5EF4-FFF2-40B4-BE49-F238E27FC236}">
                <a16:creationId xmlns:a16="http://schemas.microsoft.com/office/drawing/2014/main" id="{AA85335D-C015-4561-A701-A1476B60C233}"/>
              </a:ext>
            </a:extLst>
          </p:cNvPr>
          <p:cNvCxnSpPr>
            <a:cxnSpLocks/>
          </p:cNvCxnSpPr>
          <p:nvPr/>
        </p:nvCxnSpPr>
        <p:spPr>
          <a:xfrm>
            <a:off x="2443942" y="2775167"/>
            <a:ext cx="41733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a 1">
            <a:extLst>
              <a:ext uri="{FF2B5EF4-FFF2-40B4-BE49-F238E27FC236}">
                <a16:creationId xmlns:a16="http://schemas.microsoft.com/office/drawing/2014/main" id="{8CD686A4-004A-4A87-9575-E75C683838AA}"/>
              </a:ext>
            </a:extLst>
          </p:cNvPr>
          <p:cNvSpPr/>
          <p:nvPr/>
        </p:nvSpPr>
        <p:spPr>
          <a:xfrm>
            <a:off x="562454" y="6309320"/>
            <a:ext cx="1345250" cy="4701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39627DA-3252-45DB-B1F7-987305FC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ERASMUS 2023. Faculty of law, University of Zagreb</a:t>
            </a:r>
            <a:endParaRPr lang="hr-HR"/>
          </a:p>
        </p:txBody>
      </p:sp>
      <p:sp>
        <p:nvSpPr>
          <p:cNvPr id="14" name="Rezervirano mjesto podnožja 1">
            <a:extLst>
              <a:ext uri="{FF2B5EF4-FFF2-40B4-BE49-F238E27FC236}">
                <a16:creationId xmlns:a16="http://schemas.microsoft.com/office/drawing/2014/main" id="{4D57CA7C-D91A-4ADD-A86D-4EBCB692E29F}"/>
              </a:ext>
            </a:extLst>
          </p:cNvPr>
          <p:cNvSpPr txBox="1">
            <a:spLocks/>
          </p:cNvSpPr>
          <p:nvPr/>
        </p:nvSpPr>
        <p:spPr>
          <a:xfrm>
            <a:off x="4858537" y="6594673"/>
            <a:ext cx="3509979" cy="457200"/>
          </a:xfrm>
          <a:prstGeom prst="rect">
            <a:avLst/>
          </a:prstGeom>
        </p:spPr>
        <p:txBody>
          <a:bodyPr vert="horz"/>
          <a:lstStyle>
            <a:defPPr>
              <a:defRPr lang="sr-Latn-R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ERASMUS 2023. Faculty of law, University of Zagreb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56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2358" y="63535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sz="3600" dirty="0">
                <a:solidFill>
                  <a:srgbClr val="FFC000"/>
                </a:solidFill>
                <a:latin typeface="Embrim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 ONLINE </a:t>
            </a:r>
            <a:b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299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0425" y="650875"/>
            <a:ext cx="4392613" cy="1200150"/>
          </a:xfrm>
        </p:spPr>
      </p:pic>
      <p:pic>
        <p:nvPicPr>
          <p:cNvPr id="5530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1681163"/>
            <a:ext cx="8686800" cy="23971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0678" y="3212975"/>
            <a:ext cx="4839830" cy="3024336"/>
          </a:xfrm>
          <a:prstGeom prst="rect">
            <a:avLst/>
          </a:prstGeom>
          <a:ln w="28575">
            <a:solidFill>
              <a:srgbClr val="996633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594475" y="4748213"/>
            <a:ext cx="2247900" cy="1477328"/>
          </a:xfrm>
          <a:prstGeom prst="rect">
            <a:avLst/>
          </a:prstGeom>
          <a:solidFill>
            <a:srgbClr val="F9DE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 err="1">
                <a:latin typeface="Gill Sans MT" panose="020B0502020104020203" pitchFamily="34" charset="-18"/>
              </a:rPr>
              <a:t>Choose</a:t>
            </a:r>
            <a:r>
              <a:rPr lang="hr-HR" altLang="sr-Latn-RS" sz="1800" dirty="0">
                <a:latin typeface="Gill Sans MT" panose="020B0502020104020203" pitchFamily="34" charset="-18"/>
              </a:rPr>
              <a:t>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type</a:t>
            </a:r>
            <a:r>
              <a:rPr lang="hr-HR" altLang="sr-Latn-RS" sz="1800" dirty="0">
                <a:latin typeface="Gill Sans MT" panose="020B0502020104020203" pitchFamily="34" charset="-18"/>
              </a:rPr>
              <a:t>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of</a:t>
            </a:r>
            <a:r>
              <a:rPr lang="hr-HR" altLang="sr-Latn-RS" sz="1800" dirty="0">
                <a:latin typeface="Gill Sans MT" panose="020B0502020104020203" pitchFamily="34" charset="-18"/>
              </a:rPr>
              <a:t>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work</a:t>
            </a:r>
            <a:r>
              <a:rPr lang="hr-HR" altLang="sr-Latn-RS" sz="1800" dirty="0">
                <a:latin typeface="Gill Sans MT" panose="020B0502020104020203" pitchFamily="34" charset="-18"/>
              </a:rPr>
              <a:t>: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articles</a:t>
            </a:r>
            <a:r>
              <a:rPr lang="hr-HR" altLang="sr-Latn-RS" sz="1800" dirty="0">
                <a:latin typeface="Gill Sans MT" panose="020B0502020104020203" pitchFamily="34" charset="-18"/>
              </a:rPr>
              <a:t>,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commentaries</a:t>
            </a:r>
            <a:r>
              <a:rPr lang="hr-HR" altLang="sr-Latn-RS" sz="1800" dirty="0">
                <a:latin typeface="Gill Sans MT" panose="020B0502020104020203" pitchFamily="34" charset="-18"/>
              </a:rPr>
              <a:t>,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jurisprudence</a:t>
            </a:r>
            <a:r>
              <a:rPr lang="hr-HR" altLang="sr-Latn-RS" sz="1800" dirty="0">
                <a:latin typeface="Gill Sans MT" panose="020B0502020104020203" pitchFamily="34" charset="-18"/>
              </a:rPr>
              <a:t>,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journals</a:t>
            </a:r>
            <a:endParaRPr lang="en-US" altLang="sr-Latn-RS" sz="1800" dirty="0">
              <a:latin typeface="Gill Sans MT" panose="020B0502020104020203" pitchFamily="34" charset="-18"/>
            </a:endParaRPr>
          </a:p>
        </p:txBody>
      </p:sp>
      <p:pic>
        <p:nvPicPr>
          <p:cNvPr id="55303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87838"/>
            <a:ext cx="244792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Text Box 5"/>
          <p:cNvSpPr txBox="1">
            <a:spLocks noChangeArrowheads="1"/>
          </p:cNvSpPr>
          <p:nvPr/>
        </p:nvSpPr>
        <p:spPr bwMode="auto">
          <a:xfrm>
            <a:off x="273050" y="4679950"/>
            <a:ext cx="2881313" cy="646331"/>
          </a:xfrm>
          <a:prstGeom prst="rect">
            <a:avLst/>
          </a:prstGeom>
          <a:solidFill>
            <a:srgbClr val="F9DE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dirty="0" err="1">
                <a:latin typeface="Gill Sans MT" panose="020B0502020104020203" pitchFamily="34" charset="-18"/>
              </a:rPr>
              <a:t>Dowload</a:t>
            </a:r>
            <a:r>
              <a:rPr lang="hr-HR" altLang="sr-Latn-RS" sz="1800" dirty="0">
                <a:latin typeface="Gill Sans MT" panose="020B0502020104020203" pitchFamily="34" charset="-18"/>
              </a:rPr>
              <a:t> - </a:t>
            </a:r>
            <a:r>
              <a:rPr lang="hr-HR" altLang="sr-Latn-RS" sz="1800" dirty="0" err="1">
                <a:latin typeface="Gill Sans MT" panose="020B0502020104020203" pitchFamily="34" charset="-18"/>
              </a:rPr>
              <a:t>dokumentmanager</a:t>
            </a:r>
            <a:endParaRPr lang="en-US" altLang="sr-Latn-RS" sz="1800" dirty="0">
              <a:latin typeface="Gill Sans MT" panose="020B0502020104020203" pitchFamily="34" charset="-18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4735513" y="5273675"/>
            <a:ext cx="1787525" cy="51117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4363" y="2549651"/>
            <a:ext cx="2656185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hr-HR" dirty="0" err="1"/>
              <a:t>Words</a:t>
            </a:r>
            <a:r>
              <a:rPr lang="hr-HR" dirty="0"/>
              <a:t> </a:t>
            </a:r>
            <a:r>
              <a:rPr lang="hr-HR" dirty="0" err="1"/>
              <a:t>autocompletion</a:t>
            </a:r>
            <a:endParaRPr lang="hr-HR" dirty="0"/>
          </a:p>
        </p:txBody>
      </p:sp>
      <p:sp>
        <p:nvSpPr>
          <p:cNvPr id="13" name="Rezervirano mjesto podnožja 1">
            <a:extLst>
              <a:ext uri="{FF2B5EF4-FFF2-40B4-BE49-F238E27FC236}">
                <a16:creationId xmlns:a16="http://schemas.microsoft.com/office/drawing/2014/main" id="{779F4AC3-BB48-488C-8C85-EEE7045134C5}"/>
              </a:ext>
            </a:extLst>
          </p:cNvPr>
          <p:cNvSpPr txBox="1">
            <a:spLocks/>
          </p:cNvSpPr>
          <p:nvPr/>
        </p:nvSpPr>
        <p:spPr>
          <a:xfrm>
            <a:off x="3874285" y="6540398"/>
            <a:ext cx="3509979" cy="457200"/>
          </a:xfrm>
          <a:prstGeom prst="rect">
            <a:avLst/>
          </a:prstGeom>
        </p:spPr>
        <p:txBody>
          <a:bodyPr vert="horz"/>
          <a:lstStyle>
            <a:defPPr>
              <a:defRPr lang="sr-Latn-RS"/>
            </a:defPPr>
            <a:lvl1pPr marL="0" algn="r" defTabSz="914400" rtl="0" eaLnBrk="1" latinLnBrk="0" hangingPunct="1">
              <a:defRPr kumimoji="0"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ERASMUS 2023. Faculty of law, University of Zagreb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704137" cy="1008062"/>
          </a:xfr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hr-HR" sz="3200" dirty="0" err="1">
                <a:solidFill>
                  <a:schemeClr val="tx2"/>
                </a:solidFill>
                <a:latin typeface="+mj-lt"/>
              </a:rPr>
              <a:t>Other</a:t>
            </a:r>
            <a:r>
              <a:rPr lang="hr-HR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200" b="1" dirty="0">
                <a:solidFill>
                  <a:schemeClr val="tx2"/>
                </a:solidFill>
                <a:latin typeface="+mj-lt"/>
              </a:rPr>
              <a:t>e-</a:t>
            </a:r>
            <a:r>
              <a:rPr lang="hr-HR" sz="3200" b="1" dirty="0" err="1">
                <a:solidFill>
                  <a:schemeClr val="tx2"/>
                </a:solidFill>
                <a:latin typeface="+mj-lt"/>
              </a:rPr>
              <a:t>resources</a:t>
            </a:r>
            <a:r>
              <a:rPr lang="hr-H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200" b="1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hr-H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200" b="1" dirty="0" err="1">
                <a:solidFill>
                  <a:schemeClr val="tx2"/>
                </a:solidFill>
                <a:latin typeface="+mj-lt"/>
              </a:rPr>
              <a:t>databases</a:t>
            </a:r>
            <a:r>
              <a:rPr lang="hr-HR" sz="32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chemeClr val="tx2"/>
                </a:solidFill>
                <a:latin typeface="+mj-lt"/>
              </a:rPr>
              <a:t>available</a:t>
            </a:r>
            <a:r>
              <a:rPr lang="hr-HR" sz="3200" dirty="0">
                <a:solidFill>
                  <a:schemeClr val="tx2"/>
                </a:solidFill>
                <a:latin typeface="+mj-lt"/>
              </a:rPr>
              <a:t> at </a:t>
            </a:r>
            <a:r>
              <a:rPr lang="hr-HR" sz="3200" dirty="0" err="1">
                <a:solidFill>
                  <a:schemeClr val="tx2"/>
                </a:solidFill>
                <a:latin typeface="+mj-lt"/>
              </a:rPr>
              <a:t>the</a:t>
            </a:r>
            <a:r>
              <a:rPr lang="hr-HR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chemeClr val="tx2"/>
                </a:solidFill>
                <a:latin typeface="+mj-lt"/>
              </a:rPr>
              <a:t>Law</a:t>
            </a:r>
            <a:r>
              <a:rPr lang="hr-HR" sz="3200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200" dirty="0" err="1">
                <a:solidFill>
                  <a:schemeClr val="tx2"/>
                </a:solidFill>
                <a:latin typeface="+mj-lt"/>
              </a:rPr>
              <a:t>Library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7651" name="Picture 3" descr="h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68475"/>
            <a:ext cx="8763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images8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191" y="3327287"/>
            <a:ext cx="857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js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170" y="5033395"/>
            <a:ext cx="679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kopflogo-spec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78793"/>
            <a:ext cx="188912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 descr="LNAcadem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54" y="2722905"/>
            <a:ext cx="239077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sage journal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8" y="1887537"/>
            <a:ext cx="155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 descr="images9089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246" y="4917846"/>
            <a:ext cx="180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 descr="WLII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940" y="1826306"/>
            <a:ext cx="206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 descr="springerlink-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32883"/>
            <a:ext cx="1714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 descr="imageswil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203" y="2699999"/>
            <a:ext cx="187166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moh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933825"/>
            <a:ext cx="12192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cambridge journal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42" y="4107657"/>
            <a:ext cx="22574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 descr="mn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158808"/>
            <a:ext cx="13684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bann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5" y="3541600"/>
            <a:ext cx="1600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rId17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195" y="4774178"/>
            <a:ext cx="1268414" cy="634207"/>
          </a:xfrm>
          <a:prstGeom prst="rect">
            <a:avLst/>
          </a:prstGeom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39B64CE-89F5-4816-80E8-1DFB1318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97895" y="6466001"/>
            <a:ext cx="2768320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5464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732249"/>
            <a:ext cx="7272808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EUROPEAN DOCUMENTATION CENTRE </a:t>
            </a:r>
            <a:endParaRPr lang="hr-HR" sz="3600" dirty="0"/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52522"/>
            <a:ext cx="1253955" cy="1182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5536" y="2780928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chemeClr val="accent1"/>
                </a:solidFill>
              </a:rPr>
              <a:t>Since</a:t>
            </a:r>
            <a:r>
              <a:rPr lang="hr-HR" dirty="0">
                <a:solidFill>
                  <a:schemeClr val="accent1"/>
                </a:solidFill>
              </a:rPr>
              <a:t> 2014 </a:t>
            </a:r>
            <a:r>
              <a:rPr lang="hr-HR" dirty="0" err="1">
                <a:solidFill>
                  <a:schemeClr val="accent1"/>
                </a:solidFill>
              </a:rPr>
              <a:t>our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Law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Library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is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host</a:t>
            </a:r>
            <a:r>
              <a:rPr lang="hr-HR" dirty="0">
                <a:solidFill>
                  <a:schemeClr val="accent1"/>
                </a:solidFill>
              </a:rPr>
              <a:t> to </a:t>
            </a:r>
            <a:r>
              <a:rPr lang="hr-HR" dirty="0" err="1">
                <a:solidFill>
                  <a:schemeClr val="accent1"/>
                </a:solidFill>
              </a:rPr>
              <a:t>the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b="1" dirty="0">
                <a:solidFill>
                  <a:schemeClr val="accent1"/>
                </a:solidFill>
              </a:rPr>
              <a:t>European </a:t>
            </a:r>
            <a:r>
              <a:rPr lang="hr-HR" b="1" dirty="0" err="1">
                <a:solidFill>
                  <a:schemeClr val="accent1"/>
                </a:solidFill>
              </a:rPr>
              <a:t>Documentation</a:t>
            </a:r>
            <a:r>
              <a:rPr lang="hr-HR" b="1" dirty="0">
                <a:solidFill>
                  <a:schemeClr val="accent1"/>
                </a:solidFill>
              </a:rPr>
              <a:t> Centre </a:t>
            </a:r>
            <a:r>
              <a:rPr lang="hr-HR" dirty="0">
                <a:solidFill>
                  <a:schemeClr val="accent1"/>
                </a:solidFill>
              </a:rPr>
              <a:t>(EDC) </a:t>
            </a:r>
            <a:r>
              <a:rPr lang="hr-HR" dirty="0" err="1">
                <a:solidFill>
                  <a:schemeClr val="accent1"/>
                </a:solidFill>
              </a:rPr>
              <a:t>and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is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part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of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the</a:t>
            </a:r>
            <a:r>
              <a:rPr lang="hr-HR" dirty="0">
                <a:solidFill>
                  <a:schemeClr val="accent1"/>
                </a:solidFill>
              </a:rPr>
              <a:t> European </a:t>
            </a:r>
            <a:r>
              <a:rPr lang="hr-HR" dirty="0" err="1">
                <a:solidFill>
                  <a:schemeClr val="accent1"/>
                </a:solidFill>
              </a:rPr>
              <a:t>Commission’s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i="1" dirty="0">
                <a:solidFill>
                  <a:schemeClr val="accent1"/>
                </a:solidFill>
              </a:rPr>
              <a:t>Europe </a:t>
            </a:r>
            <a:r>
              <a:rPr lang="hr-HR" i="1" dirty="0" err="1">
                <a:solidFill>
                  <a:schemeClr val="accent1"/>
                </a:solidFill>
              </a:rPr>
              <a:t>Direct</a:t>
            </a:r>
            <a:r>
              <a:rPr lang="hr-HR" i="1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information</a:t>
            </a:r>
            <a:r>
              <a:rPr lang="hr-HR" dirty="0">
                <a:solidFill>
                  <a:schemeClr val="accent1"/>
                </a:solidFill>
              </a:rPr>
              <a:t> network.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chemeClr val="accent1"/>
                </a:solidFill>
              </a:rPr>
              <a:t>In </a:t>
            </a:r>
            <a:r>
              <a:rPr lang="hr-HR" dirty="0" err="1">
                <a:solidFill>
                  <a:schemeClr val="accent1"/>
                </a:solidFill>
              </a:rPr>
              <a:t>case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you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need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assistance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and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support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in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your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research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related</a:t>
            </a:r>
            <a:r>
              <a:rPr lang="hr-HR" dirty="0">
                <a:solidFill>
                  <a:schemeClr val="accent1"/>
                </a:solidFill>
              </a:rPr>
              <a:t> to </a:t>
            </a:r>
            <a:r>
              <a:rPr lang="hr-HR" b="1" dirty="0">
                <a:solidFill>
                  <a:schemeClr val="accent1"/>
                </a:solidFill>
              </a:rPr>
              <a:t>EU </a:t>
            </a:r>
            <a:r>
              <a:rPr lang="hr-HR" b="1" dirty="0" err="1">
                <a:solidFill>
                  <a:schemeClr val="accent1"/>
                </a:solidFill>
              </a:rPr>
              <a:t>law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b="1" dirty="0" err="1">
                <a:solidFill>
                  <a:schemeClr val="accent1"/>
                </a:solidFill>
              </a:rPr>
              <a:t>and</a:t>
            </a:r>
            <a:r>
              <a:rPr lang="hr-HR" b="1" dirty="0">
                <a:solidFill>
                  <a:schemeClr val="accent1"/>
                </a:solidFill>
              </a:rPr>
              <a:t> </a:t>
            </a:r>
            <a:r>
              <a:rPr lang="hr-HR" b="1" dirty="0" err="1">
                <a:solidFill>
                  <a:schemeClr val="accent1"/>
                </a:solidFill>
              </a:rPr>
              <a:t>policies</a:t>
            </a:r>
            <a:r>
              <a:rPr lang="hr-HR" dirty="0">
                <a:solidFill>
                  <a:schemeClr val="accent1"/>
                </a:solidFill>
              </a:rPr>
              <a:t>, </a:t>
            </a:r>
            <a:r>
              <a:rPr lang="hr-HR" dirty="0" err="1">
                <a:solidFill>
                  <a:schemeClr val="accent1"/>
                </a:solidFill>
              </a:rPr>
              <a:t>please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send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an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b="1" dirty="0">
                <a:solidFill>
                  <a:schemeClr val="accent1"/>
                </a:solidFill>
              </a:rPr>
              <a:t>email</a:t>
            </a:r>
            <a:r>
              <a:rPr lang="hr-HR" dirty="0">
                <a:solidFill>
                  <a:schemeClr val="accent1"/>
                </a:solidFill>
              </a:rPr>
              <a:t> to </a:t>
            </a:r>
            <a:r>
              <a:rPr lang="hr-HR" b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eu-info@pravo.hr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with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details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of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your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information</a:t>
            </a:r>
            <a:r>
              <a:rPr lang="hr-HR" dirty="0">
                <a:solidFill>
                  <a:schemeClr val="accent1"/>
                </a:solidFill>
              </a:rPr>
              <a:t> </a:t>
            </a:r>
            <a:r>
              <a:rPr lang="hr-HR" dirty="0" err="1">
                <a:solidFill>
                  <a:schemeClr val="accent1"/>
                </a:solidFill>
              </a:rPr>
              <a:t>need</a:t>
            </a:r>
            <a:r>
              <a:rPr lang="hr-HR" dirty="0">
                <a:solidFill>
                  <a:schemeClr val="accent1"/>
                </a:solidFill>
              </a:rPr>
              <a:t>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A7D3DE8-B178-4138-B7D4-3F3F08D1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80" y="6360134"/>
            <a:ext cx="2736304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01052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548680"/>
            <a:ext cx="7372300" cy="2434233"/>
          </a:xfrm>
        </p:spPr>
        <p:txBody>
          <a:bodyPr>
            <a:normAutofit/>
          </a:bodyPr>
          <a:lstStyle/>
          <a:p>
            <a:pPr eaLnBrk="1" hangingPunct="1"/>
            <a:br>
              <a:rPr lang="hr-HR" sz="3200" dirty="0"/>
            </a:br>
            <a:br>
              <a:rPr lang="hr-HR" sz="3200" dirty="0"/>
            </a:br>
            <a:r>
              <a:rPr lang="hr-HR" sz="3200" dirty="0" err="1"/>
              <a:t>Thank</a:t>
            </a:r>
            <a:r>
              <a:rPr lang="hr-HR" sz="3200" dirty="0"/>
              <a:t> </a:t>
            </a:r>
            <a:r>
              <a:rPr lang="hr-HR" sz="3200" dirty="0" err="1"/>
              <a:t>you</a:t>
            </a:r>
            <a:r>
              <a:rPr lang="hr-HR" sz="3200" dirty="0"/>
              <a:t> </a:t>
            </a:r>
            <a:r>
              <a:rPr lang="hr-HR" sz="3200" dirty="0" err="1"/>
              <a:t>and</a:t>
            </a:r>
            <a:r>
              <a:rPr lang="hr-HR" sz="3200" dirty="0"/>
              <a:t> </a:t>
            </a:r>
            <a:r>
              <a:rPr lang="hr-HR" sz="3200" dirty="0" err="1"/>
              <a:t>welcome</a:t>
            </a:r>
            <a:r>
              <a:rPr lang="hr-HR" sz="3200" dirty="0"/>
              <a:t> to </a:t>
            </a:r>
            <a:r>
              <a:rPr lang="hr-HR" sz="3200" dirty="0" err="1"/>
              <a:t>the</a:t>
            </a:r>
            <a:r>
              <a:rPr lang="hr-HR" sz="3200" dirty="0"/>
              <a:t> </a:t>
            </a:r>
            <a:r>
              <a:rPr lang="hr-HR" sz="3200" dirty="0" err="1"/>
              <a:t>Faculty</a:t>
            </a:r>
            <a:r>
              <a:rPr lang="hr-HR" sz="3200" dirty="0"/>
              <a:t> </a:t>
            </a:r>
            <a:r>
              <a:rPr lang="hr-HR" sz="3200" dirty="0" err="1"/>
              <a:t>of</a:t>
            </a:r>
            <a:r>
              <a:rPr lang="hr-HR" sz="3200" dirty="0"/>
              <a:t> </a:t>
            </a:r>
            <a:r>
              <a:rPr lang="hr-HR" sz="3200" dirty="0" err="1"/>
              <a:t>Law</a:t>
            </a:r>
            <a:r>
              <a:rPr lang="hr-HR" sz="3200" dirty="0"/>
              <a:t> </a:t>
            </a:r>
            <a:r>
              <a:rPr lang="hr-HR" sz="3200" dirty="0" err="1"/>
              <a:t>Library</a:t>
            </a:r>
            <a:r>
              <a:rPr lang="hr-HR" sz="3200" dirty="0"/>
              <a:t>!</a:t>
            </a:r>
            <a:endParaRPr lang="en-US" sz="3200" dirty="0"/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5A3CCE09-78DA-49C4-A11D-39435154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7904" y="6382863"/>
            <a:ext cx="2592288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7FDAD96-F830-44DF-B9BE-3CCF10B15EE4}"/>
              </a:ext>
            </a:extLst>
          </p:cNvPr>
          <p:cNvSpPr txBox="1"/>
          <p:nvPr/>
        </p:nvSpPr>
        <p:spPr>
          <a:xfrm>
            <a:off x="971600" y="83671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FFFFCC"/>
                </a:highlight>
              </a:rPr>
              <a:t>This</a:t>
            </a:r>
            <a:r>
              <a:rPr lang="hr-HR" dirty="0">
                <a:highlight>
                  <a:srgbClr val="FFFFCC"/>
                </a:highlight>
              </a:rPr>
              <a:t> </a:t>
            </a:r>
            <a:r>
              <a:rPr lang="hr-HR" dirty="0" err="1">
                <a:highlight>
                  <a:srgbClr val="FFFFCC"/>
                </a:highlight>
              </a:rPr>
              <a:t>presentation</a:t>
            </a:r>
            <a:r>
              <a:rPr lang="hr-HR" dirty="0">
                <a:highlight>
                  <a:srgbClr val="FFFFCC"/>
                </a:highlight>
              </a:rPr>
              <a:t>: on a </a:t>
            </a:r>
            <a:r>
              <a:rPr lang="hr-HR" dirty="0" err="1">
                <a:highlight>
                  <a:srgbClr val="FFFFCC"/>
                </a:highlight>
              </a:rPr>
              <a:t>library</a:t>
            </a:r>
            <a:r>
              <a:rPr lang="hr-HR" dirty="0">
                <a:highlight>
                  <a:srgbClr val="FFFFCC"/>
                </a:highlight>
              </a:rPr>
              <a:t> </a:t>
            </a:r>
            <a:r>
              <a:rPr lang="hr-HR" dirty="0" err="1">
                <a:highlight>
                  <a:srgbClr val="FFFFCC"/>
                </a:highlight>
              </a:rPr>
              <a:t>webpage</a:t>
            </a:r>
            <a:r>
              <a:rPr lang="hr-HR" dirty="0">
                <a:highlight>
                  <a:srgbClr val="FFFFCC"/>
                </a:highlight>
              </a:rPr>
              <a:t> </a:t>
            </a:r>
            <a:r>
              <a:rPr lang="hr-HR" dirty="0" err="1">
                <a:highlight>
                  <a:srgbClr val="FFFFCC"/>
                </a:highlight>
              </a:rPr>
              <a:t>in</a:t>
            </a:r>
            <a:r>
              <a:rPr lang="hr-HR" dirty="0">
                <a:highlight>
                  <a:srgbClr val="FFFFCC"/>
                </a:highlight>
              </a:rPr>
              <a:t> English:</a:t>
            </a:r>
          </a:p>
          <a:p>
            <a:r>
              <a:rPr lang="sr-Latn-RS" altLang="sr-Latn-RS" b="1" dirty="0">
                <a:solidFill>
                  <a:srgbClr val="1155CC"/>
                </a:solidFill>
                <a:highlight>
                  <a:srgbClr val="FFFFCC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https://www.pravo.unizg.hr/en/library</a:t>
            </a:r>
            <a:r>
              <a:rPr lang="sr-Latn-RS" altLang="sr-Latn-RS" b="1" dirty="0">
                <a:highlight>
                  <a:srgbClr val="FFFFCC"/>
                </a:highlight>
              </a:rPr>
              <a:t> </a:t>
            </a:r>
            <a:endParaRPr lang="sr-Latn-RS" altLang="sr-Latn-RS" b="1" dirty="0">
              <a:highlight>
                <a:srgbClr val="FFFFCC"/>
              </a:highlight>
              <a:latin typeface="Arial" panose="020B0604020202020204" pitchFamily="34" charset="0"/>
            </a:endParaRPr>
          </a:p>
          <a:p>
            <a:endParaRPr lang="hr-HR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FB74EBF-CD08-4302-9014-CAC5B3F81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11016"/>
            <a:ext cx="91440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98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92696"/>
            <a:ext cx="8382000" cy="1069848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Library</a:t>
            </a:r>
            <a:r>
              <a:rPr lang="hr-HR" b="1" dirty="0"/>
              <a:t> </a:t>
            </a:r>
            <a:r>
              <a:rPr lang="hr-HR" b="1" dirty="0" err="1"/>
              <a:t>services</a:t>
            </a:r>
            <a:r>
              <a:rPr lang="hr-HR" b="1" dirty="0"/>
              <a:t> </a:t>
            </a:r>
            <a:r>
              <a:rPr lang="hr-HR" b="1" dirty="0" err="1"/>
              <a:t>under</a:t>
            </a:r>
            <a:r>
              <a:rPr lang="hr-HR" b="1" dirty="0"/>
              <a:t> </a:t>
            </a:r>
            <a:r>
              <a:rPr lang="hr-HR" b="1" dirty="0" err="1"/>
              <a:t>current</a:t>
            </a:r>
            <a:r>
              <a:rPr lang="hr-HR" b="1" dirty="0"/>
              <a:t> </a:t>
            </a:r>
            <a:r>
              <a:rPr lang="hr-HR" b="1" dirty="0" err="1"/>
              <a:t>circumstances</a:t>
            </a:r>
            <a:r>
              <a:rPr lang="hr-HR" b="1" dirty="0"/>
              <a:t> </a:t>
            </a:r>
            <a:endParaRPr lang="hr-HR" sz="27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9985" y="6381329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900" b="0" i="0" u="none" strike="noStrike" kern="1200" cap="none" spc="0" normalizeH="0" baseline="0" noProof="0" dirty="0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ERASMUS 2021, </a:t>
            </a:r>
            <a:r>
              <a:rPr kumimoji="0" lang="hr-H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Faculty</a:t>
            </a:r>
            <a:r>
              <a:rPr kumimoji="0" lang="hr-HR" sz="900" b="0" i="0" u="none" strike="noStrike" kern="1200" cap="none" spc="0" normalizeH="0" baseline="0" noProof="0" dirty="0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hr-H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of</a:t>
            </a:r>
            <a:r>
              <a:rPr kumimoji="0" lang="hr-HR" sz="900" b="0" i="0" u="none" strike="noStrike" kern="1200" cap="none" spc="0" normalizeH="0" baseline="0" noProof="0" dirty="0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 </a:t>
            </a:r>
            <a:r>
              <a:rPr kumimoji="0" lang="hr-H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Law</a:t>
            </a:r>
            <a:r>
              <a:rPr kumimoji="0" lang="hr-HR" sz="900" b="0" i="0" u="none" strike="noStrike" kern="1200" cap="none" spc="0" normalizeH="0" baseline="0" noProof="0" dirty="0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, University </a:t>
            </a:r>
            <a:r>
              <a:rPr kumimoji="0" lang="hr-HR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of</a:t>
            </a:r>
            <a:r>
              <a:rPr kumimoji="0" lang="hr-HR" sz="900" b="0" i="0" u="none" strike="noStrike" kern="1200" cap="none" spc="0" normalizeH="0" baseline="0" noProof="0" dirty="0">
                <a:ln>
                  <a:noFill/>
                </a:ln>
                <a:solidFill>
                  <a:srgbClr val="424456">
                    <a:lumMod val="60000"/>
                    <a:lumOff val="40000"/>
                  </a:srgbClr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Zagreb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2211" y="2215084"/>
            <a:ext cx="43840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 err="1">
                <a:solidFill>
                  <a:schemeClr val="tx2"/>
                </a:solidFill>
              </a:rPr>
              <a:t>Borrowing</a:t>
            </a:r>
            <a:r>
              <a:rPr lang="hr-HR" sz="2000" b="1" dirty="0">
                <a:solidFill>
                  <a:schemeClr val="tx2"/>
                </a:solidFill>
              </a:rPr>
              <a:t> </a:t>
            </a:r>
            <a:r>
              <a:rPr lang="hr-HR" sz="2000" b="1" dirty="0" err="1">
                <a:solidFill>
                  <a:schemeClr val="tx2"/>
                </a:solidFill>
              </a:rPr>
              <a:t>and</a:t>
            </a:r>
            <a:r>
              <a:rPr lang="hr-HR" sz="2000" b="1" dirty="0">
                <a:solidFill>
                  <a:schemeClr val="tx2"/>
                </a:solidFill>
              </a:rPr>
              <a:t> </a:t>
            </a:r>
            <a:r>
              <a:rPr lang="hr-HR" sz="2000" b="1" dirty="0" err="1">
                <a:solidFill>
                  <a:schemeClr val="tx2"/>
                </a:solidFill>
              </a:rPr>
              <a:t>photocopying</a:t>
            </a:r>
            <a:r>
              <a:rPr lang="hr-HR" sz="2000" b="1" dirty="0">
                <a:solidFill>
                  <a:schemeClr val="tx2"/>
                </a:solidFill>
              </a:rPr>
              <a:t> at Trg Republike 3, </a:t>
            </a:r>
            <a:r>
              <a:rPr lang="hr-HR" sz="2000" b="1" dirty="0" err="1">
                <a:solidFill>
                  <a:schemeClr val="tx2"/>
                </a:solidFill>
              </a:rPr>
              <a:t>basement</a:t>
            </a:r>
            <a:endParaRPr lang="hr-HR" sz="2000" b="1" dirty="0">
              <a:solidFill>
                <a:schemeClr val="tx2"/>
              </a:solidFill>
            </a:endParaRPr>
          </a:p>
        </p:txBody>
      </p:sp>
      <p:pic>
        <p:nvPicPr>
          <p:cNvPr id="29" name="Picture 4" descr="tm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6230" y="3279695"/>
            <a:ext cx="4210058" cy="2536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5485941" y="4869160"/>
            <a:ext cx="3168352" cy="1200329"/>
          </a:xfrm>
          <a:prstGeom prst="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bg1"/>
                </a:solidFill>
              </a:rPr>
              <a:t>New </a:t>
            </a:r>
            <a:r>
              <a:rPr lang="hr-HR" dirty="0" err="1">
                <a:solidFill>
                  <a:schemeClr val="bg1"/>
                </a:solidFill>
              </a:rPr>
              <a:t>reading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and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computer</a:t>
            </a:r>
            <a:r>
              <a:rPr lang="hr-HR" dirty="0">
                <a:solidFill>
                  <a:schemeClr val="bg1"/>
                </a:solidFill>
              </a:rPr>
              <a:t> room (</a:t>
            </a:r>
            <a:r>
              <a:rPr lang="hr-HR" dirty="0" err="1">
                <a:solidFill>
                  <a:schemeClr val="bg1"/>
                </a:solidFill>
              </a:rPr>
              <a:t>ground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floor</a:t>
            </a:r>
            <a:r>
              <a:rPr lang="hr-HR" dirty="0">
                <a:solidFill>
                  <a:schemeClr val="bg1"/>
                </a:solidFill>
              </a:rPr>
              <a:t>, room 3)</a:t>
            </a:r>
          </a:p>
          <a:p>
            <a:pPr algn="ctr"/>
            <a:r>
              <a:rPr lang="hr-HR" dirty="0">
                <a:solidFill>
                  <a:schemeClr val="bg1"/>
                </a:solidFill>
              </a:rPr>
              <a:t>No </a:t>
            </a:r>
            <a:r>
              <a:rPr lang="hr-HR" dirty="0" err="1">
                <a:solidFill>
                  <a:schemeClr val="bg1"/>
                </a:solidFill>
              </a:rPr>
              <a:t>immediate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access</a:t>
            </a:r>
            <a:r>
              <a:rPr lang="hr-HR" dirty="0">
                <a:solidFill>
                  <a:schemeClr val="bg1"/>
                </a:solidFill>
              </a:rPr>
              <a:t> to </a:t>
            </a:r>
            <a:r>
              <a:rPr lang="hr-HR" dirty="0" err="1">
                <a:solidFill>
                  <a:schemeClr val="bg1"/>
                </a:solidFill>
              </a:rPr>
              <a:t>books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or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periodicals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20001937">
            <a:off x="276647" y="2888325"/>
            <a:ext cx="504056" cy="8984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TextBox 21"/>
          <p:cNvSpPr txBox="1"/>
          <p:nvPr/>
        </p:nvSpPr>
        <p:spPr>
          <a:xfrm flipH="1">
            <a:off x="539552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5004048" y="1505606"/>
            <a:ext cx="3773240" cy="2862322"/>
          </a:xfrm>
          <a:prstGeom prst="rect">
            <a:avLst/>
          </a:prstGeom>
          <a:solidFill>
            <a:schemeClr val="bg2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chemeClr val="tx2"/>
                </a:solidFill>
              </a:rPr>
              <a:t>All </a:t>
            </a:r>
            <a:r>
              <a:rPr lang="hr-HR" b="1" dirty="0" err="1">
                <a:solidFill>
                  <a:schemeClr val="tx2"/>
                </a:solidFill>
              </a:rPr>
              <a:t>other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Library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services</a:t>
            </a:r>
            <a:r>
              <a:rPr lang="hr-HR" b="1" dirty="0">
                <a:solidFill>
                  <a:schemeClr val="tx2"/>
                </a:solidFill>
              </a:rPr>
              <a:t>, </a:t>
            </a:r>
            <a:r>
              <a:rPr lang="hr-HR" b="1" dirty="0" err="1">
                <a:solidFill>
                  <a:schemeClr val="tx2"/>
                </a:solidFill>
              </a:rPr>
              <a:t>where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 err="1">
                <a:solidFill>
                  <a:schemeClr val="tx2"/>
                </a:solidFill>
              </a:rPr>
              <a:t>possible</a:t>
            </a:r>
            <a:r>
              <a:rPr lang="hr-HR" b="1" dirty="0">
                <a:solidFill>
                  <a:schemeClr val="tx2"/>
                </a:solidFill>
              </a:rPr>
              <a:t>, are </a:t>
            </a:r>
            <a:r>
              <a:rPr lang="hr-HR" b="1" dirty="0" err="1">
                <a:solidFill>
                  <a:schemeClr val="tx2"/>
                </a:solidFill>
              </a:rPr>
              <a:t>available</a:t>
            </a:r>
            <a:r>
              <a:rPr lang="hr-HR" b="1" dirty="0">
                <a:solidFill>
                  <a:schemeClr val="tx2"/>
                </a:solidFill>
              </a:rPr>
              <a:t> </a:t>
            </a:r>
            <a:r>
              <a:rPr lang="hr-HR" b="1" dirty="0">
                <a:solidFill>
                  <a:srgbClr val="00B050"/>
                </a:solidFill>
              </a:rPr>
              <a:t>ONLINE: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Access to </a:t>
            </a:r>
            <a:r>
              <a:rPr lang="hr-HR" dirty="0" err="1">
                <a:solidFill>
                  <a:srgbClr val="002060"/>
                </a:solidFill>
              </a:rPr>
              <a:t>Library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catalogue</a:t>
            </a:r>
            <a:endParaRPr lang="hr-H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Access to </a:t>
            </a:r>
            <a:r>
              <a:rPr lang="hr-HR" dirty="0" err="1">
                <a:solidFill>
                  <a:srgbClr val="002060"/>
                </a:solidFill>
              </a:rPr>
              <a:t>bibliographic</a:t>
            </a:r>
            <a:r>
              <a:rPr lang="hr-HR" dirty="0">
                <a:solidFill>
                  <a:srgbClr val="002060"/>
                </a:solidFill>
              </a:rPr>
              <a:t>, </a:t>
            </a:r>
            <a:r>
              <a:rPr lang="hr-HR" dirty="0" err="1">
                <a:solidFill>
                  <a:srgbClr val="002060"/>
                </a:solidFill>
              </a:rPr>
              <a:t>citation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or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full-text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subscribed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databases</a:t>
            </a:r>
            <a:endParaRPr lang="hr-H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solidFill>
                  <a:srgbClr val="002060"/>
                </a:solidFill>
              </a:rPr>
              <a:t>Inter-</a:t>
            </a:r>
            <a:r>
              <a:rPr lang="hr-HR" dirty="0" err="1">
                <a:solidFill>
                  <a:srgbClr val="002060"/>
                </a:solidFill>
              </a:rPr>
              <a:t>library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loan</a:t>
            </a:r>
            <a:r>
              <a:rPr lang="hr-HR" dirty="0">
                <a:solidFill>
                  <a:srgbClr val="00206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Remote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research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support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provided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by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our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information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specialists</a:t>
            </a:r>
            <a:endParaRPr lang="hr-HR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0526113">
            <a:off x="4815964" y="4516108"/>
            <a:ext cx="1339952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Bare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mind</a:t>
            </a:r>
            <a:endParaRPr lang="hr-HR" b="1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2A105A8-A5C8-4132-8E4D-CE2F63C5DE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920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536" y="389781"/>
            <a:ext cx="8640960" cy="1069848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Essential</a:t>
            </a:r>
            <a:r>
              <a:rPr lang="hr-HR" b="1" dirty="0"/>
              <a:t> </a:t>
            </a:r>
            <a:r>
              <a:rPr lang="hr-HR" b="1" dirty="0" err="1"/>
              <a:t>services</a:t>
            </a:r>
            <a:r>
              <a:rPr lang="hr-HR" b="1" dirty="0"/>
              <a:t> – </a:t>
            </a:r>
            <a:r>
              <a:rPr lang="hr-HR" sz="3100" b="1" dirty="0" err="1"/>
              <a:t>borrowing</a:t>
            </a:r>
            <a:r>
              <a:rPr lang="hr-HR" sz="3100" b="1" dirty="0"/>
              <a:t>, </a:t>
            </a:r>
            <a:r>
              <a:rPr lang="hr-HR" sz="3100" b="1" dirty="0" err="1"/>
              <a:t>copying</a:t>
            </a:r>
            <a:r>
              <a:rPr lang="hr-HR" sz="3100" b="1" dirty="0"/>
              <a:t>, </a:t>
            </a:r>
            <a:r>
              <a:rPr lang="hr-HR" sz="3100" b="1" dirty="0" err="1"/>
              <a:t>reading</a:t>
            </a:r>
            <a:r>
              <a:rPr lang="hr-HR" sz="3100" b="1" dirty="0"/>
              <a:t> </a:t>
            </a:r>
            <a:r>
              <a:rPr lang="hr-HR" sz="3100" b="1" dirty="0" err="1"/>
              <a:t>and</a:t>
            </a:r>
            <a:r>
              <a:rPr lang="hr-HR" sz="3100" b="1" dirty="0"/>
              <a:t> IT room</a:t>
            </a:r>
            <a:endParaRPr lang="hr-HR" sz="31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84536" y="1529155"/>
            <a:ext cx="8640960" cy="1069848"/>
          </a:xfrm>
        </p:spPr>
        <p:txBody>
          <a:bodyPr/>
          <a:lstStyle/>
          <a:p>
            <a:pPr algn="ctr"/>
            <a:r>
              <a:rPr lang="hr-HR" sz="2400" dirty="0"/>
              <a:t>TRG REPUBLIKE HRVATSKE 3 - </a:t>
            </a:r>
            <a:r>
              <a:rPr lang="hr-HR" sz="2400" dirty="0">
                <a:solidFill>
                  <a:srgbClr val="FF0000"/>
                </a:solidFill>
              </a:rPr>
              <a:t>BASEMENT (</a:t>
            </a:r>
            <a:r>
              <a:rPr lang="hr-HR" sz="1800" dirty="0" err="1">
                <a:solidFill>
                  <a:schemeClr val="tx2"/>
                </a:solidFill>
              </a:rPr>
              <a:t>entrance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from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the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court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yard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behind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the</a:t>
            </a:r>
            <a:r>
              <a:rPr lang="hr-HR" sz="1800" dirty="0">
                <a:solidFill>
                  <a:schemeClr val="tx2"/>
                </a:solidFill>
              </a:rPr>
              <a:t> </a:t>
            </a:r>
            <a:r>
              <a:rPr lang="hr-HR" sz="1800" dirty="0" err="1">
                <a:solidFill>
                  <a:schemeClr val="tx2"/>
                </a:solidFill>
              </a:rPr>
              <a:t>building</a:t>
            </a:r>
            <a:r>
              <a:rPr lang="hr-HR" sz="2400" dirty="0">
                <a:solidFill>
                  <a:schemeClr val="tx2"/>
                </a:solidFill>
              </a:rPr>
              <a:t>) </a:t>
            </a:r>
          </a:p>
          <a:p>
            <a:pPr algn="ctr"/>
            <a:r>
              <a:rPr lang="hr-HR" sz="2400" dirty="0">
                <a:solidFill>
                  <a:srgbClr val="FF0000"/>
                </a:solidFill>
              </a:rPr>
              <a:t>ROOM 3 - GROUND FLOOR</a:t>
            </a:r>
            <a:endParaRPr lang="hr-H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7850" y="2675376"/>
            <a:ext cx="8568952" cy="54420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hr-HR" sz="1600" b="1" dirty="0" err="1"/>
              <a:t>Opening</a:t>
            </a:r>
            <a:r>
              <a:rPr lang="hr-HR" sz="1600" b="1" dirty="0"/>
              <a:t> </a:t>
            </a:r>
            <a:r>
              <a:rPr lang="hr-HR" sz="1600" b="1" dirty="0" err="1"/>
              <a:t>hours</a:t>
            </a:r>
            <a:r>
              <a:rPr lang="hr-HR" sz="1600" b="1" dirty="0"/>
              <a:t>:</a:t>
            </a:r>
            <a:r>
              <a:rPr lang="it-IT" sz="1600" b="1" dirty="0"/>
              <a:t> </a:t>
            </a:r>
            <a:r>
              <a:rPr lang="hr-HR" sz="1800" b="1" dirty="0">
                <a:solidFill>
                  <a:srgbClr val="FF0000"/>
                </a:solidFill>
              </a:rPr>
              <a:t>0</a:t>
            </a:r>
            <a:r>
              <a:rPr lang="it-IT" sz="1800" b="1" dirty="0">
                <a:solidFill>
                  <a:srgbClr val="FF0000"/>
                </a:solidFill>
              </a:rPr>
              <a:t>9:00 </a:t>
            </a:r>
            <a:r>
              <a:rPr lang="hr-HR" sz="1800" b="1" dirty="0">
                <a:solidFill>
                  <a:srgbClr val="FF0000"/>
                </a:solidFill>
              </a:rPr>
              <a:t>am </a:t>
            </a:r>
            <a:r>
              <a:rPr lang="it-IT" sz="1800" b="1" dirty="0">
                <a:solidFill>
                  <a:srgbClr val="FF0000"/>
                </a:solidFill>
              </a:rPr>
              <a:t>–</a:t>
            </a:r>
            <a:r>
              <a:rPr lang="hr-HR" sz="1800" b="1" dirty="0">
                <a:solidFill>
                  <a:srgbClr val="FF0000"/>
                </a:solidFill>
              </a:rPr>
              <a:t> 01</a:t>
            </a:r>
            <a:r>
              <a:rPr lang="it-IT" sz="1800" b="1" dirty="0">
                <a:solidFill>
                  <a:srgbClr val="FF0000"/>
                </a:solidFill>
              </a:rPr>
              <a:t>:00</a:t>
            </a:r>
            <a:r>
              <a:rPr lang="hr-HR" sz="1800" b="1" dirty="0">
                <a:solidFill>
                  <a:srgbClr val="FF0000"/>
                </a:solidFill>
              </a:rPr>
              <a:t> </a:t>
            </a:r>
            <a:r>
              <a:rPr lang="hr-HR" sz="1600" b="1" dirty="0">
                <a:solidFill>
                  <a:srgbClr val="FF0000"/>
                </a:solidFill>
              </a:rPr>
              <a:t>pm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  <a:r>
              <a:rPr lang="hr-HR" sz="1600" b="1" dirty="0">
                <a:solidFill>
                  <a:srgbClr val="FF0000"/>
                </a:solidFill>
              </a:rPr>
              <a:t>on </a:t>
            </a:r>
            <a:r>
              <a:rPr lang="hr-HR" sz="1600" b="1" dirty="0" err="1">
                <a:solidFill>
                  <a:srgbClr val="FF0000"/>
                </a:solidFill>
              </a:rPr>
              <a:t>week</a:t>
            </a:r>
            <a:r>
              <a:rPr lang="hr-HR" sz="1600" b="1" dirty="0">
                <a:solidFill>
                  <a:srgbClr val="FF0000"/>
                </a:solidFill>
              </a:rPr>
              <a:t> </a:t>
            </a:r>
            <a:r>
              <a:rPr lang="hr-HR" sz="1600" b="1" dirty="0" err="1">
                <a:solidFill>
                  <a:srgbClr val="FF0000"/>
                </a:solidFill>
              </a:rPr>
              <a:t>days</a:t>
            </a:r>
            <a:r>
              <a:rPr lang="hr-HR" sz="1600" dirty="0"/>
              <a:t>, </a:t>
            </a:r>
            <a:r>
              <a:rPr lang="hr-HR" sz="1600" b="1" dirty="0" err="1"/>
              <a:t>upon</a:t>
            </a:r>
            <a:r>
              <a:rPr lang="hr-HR" sz="1600" b="1" dirty="0"/>
              <a:t> prior </a:t>
            </a:r>
            <a:r>
              <a:rPr lang="hr-HR" sz="1600" b="1" dirty="0" err="1"/>
              <a:t>appointment</a:t>
            </a:r>
            <a:r>
              <a:rPr lang="hr-HR" sz="1600" b="1" dirty="0"/>
              <a:t> to </a:t>
            </a:r>
            <a:r>
              <a:rPr lang="hr-HR" sz="1600" b="1" dirty="0" err="1"/>
              <a:t>prepare</a:t>
            </a:r>
            <a:r>
              <a:rPr lang="hr-HR" sz="1600" b="1" dirty="0"/>
              <a:t> </a:t>
            </a:r>
            <a:r>
              <a:rPr lang="hr-HR" sz="1600" b="1" dirty="0" err="1"/>
              <a:t>the</a:t>
            </a:r>
            <a:r>
              <a:rPr lang="hr-HR" sz="1600" b="1" dirty="0"/>
              <a:t> </a:t>
            </a:r>
            <a:r>
              <a:rPr lang="hr-HR" sz="1600" b="1" dirty="0" err="1"/>
              <a:t>needed</a:t>
            </a:r>
            <a:r>
              <a:rPr lang="hr-HR" sz="1600" b="1" dirty="0"/>
              <a:t> </a:t>
            </a:r>
            <a:r>
              <a:rPr lang="hr-HR" sz="1600" b="1" dirty="0" err="1"/>
              <a:t>materials</a:t>
            </a:r>
            <a:endParaRPr lang="hr-HR" sz="1600" b="1" dirty="0"/>
          </a:p>
          <a:p>
            <a:pPr marL="109728" indent="0" algn="ctr">
              <a:buNone/>
            </a:pPr>
            <a:r>
              <a:rPr lang="hr-HR" sz="1600" b="1" dirty="0" err="1"/>
              <a:t>Reading</a:t>
            </a:r>
            <a:r>
              <a:rPr lang="hr-HR" sz="1600" b="1" dirty="0"/>
              <a:t> room </a:t>
            </a:r>
            <a:r>
              <a:rPr lang="hr-HR" sz="1600" b="1" dirty="0" err="1"/>
              <a:t>nr</a:t>
            </a:r>
            <a:r>
              <a:rPr lang="hr-HR" sz="1600" b="1" dirty="0"/>
              <a:t>. 3 - </a:t>
            </a:r>
            <a:r>
              <a:rPr lang="hr-HR" sz="1600" b="1" dirty="0">
                <a:solidFill>
                  <a:srgbClr val="FF0000"/>
                </a:solidFill>
              </a:rPr>
              <a:t>0</a:t>
            </a:r>
            <a:r>
              <a:rPr lang="it-IT" sz="1600" b="1" dirty="0">
                <a:solidFill>
                  <a:srgbClr val="FF0000"/>
                </a:solidFill>
              </a:rPr>
              <a:t>9:00 </a:t>
            </a:r>
            <a:r>
              <a:rPr lang="hr-HR" sz="1600" b="1" dirty="0">
                <a:solidFill>
                  <a:srgbClr val="FF0000"/>
                </a:solidFill>
              </a:rPr>
              <a:t>am </a:t>
            </a:r>
            <a:r>
              <a:rPr lang="it-IT" sz="1600" b="1" dirty="0">
                <a:solidFill>
                  <a:srgbClr val="FF0000"/>
                </a:solidFill>
              </a:rPr>
              <a:t>–</a:t>
            </a:r>
            <a:r>
              <a:rPr lang="hr-HR" sz="1600" b="1" dirty="0">
                <a:solidFill>
                  <a:srgbClr val="FF0000"/>
                </a:solidFill>
              </a:rPr>
              <a:t> 18</a:t>
            </a:r>
            <a:r>
              <a:rPr lang="it-IT" sz="1600" b="1" dirty="0">
                <a:solidFill>
                  <a:srgbClr val="FF0000"/>
                </a:solidFill>
              </a:rPr>
              <a:t>:00</a:t>
            </a:r>
            <a:r>
              <a:rPr lang="hr-HR" sz="1600" b="1" dirty="0">
                <a:solidFill>
                  <a:srgbClr val="FF0000"/>
                </a:solidFill>
              </a:rPr>
              <a:t> </a:t>
            </a:r>
            <a:r>
              <a:rPr lang="hr-HR" sz="1400" b="1" dirty="0">
                <a:solidFill>
                  <a:srgbClr val="FF0000"/>
                </a:solidFill>
              </a:rPr>
              <a:t>pm</a:t>
            </a:r>
            <a:r>
              <a:rPr lang="it-IT" sz="1400" b="1" dirty="0">
                <a:solidFill>
                  <a:srgbClr val="FF0000"/>
                </a:solidFill>
              </a:rPr>
              <a:t> </a:t>
            </a:r>
            <a:r>
              <a:rPr lang="hr-HR" sz="1400" b="1" dirty="0">
                <a:solidFill>
                  <a:srgbClr val="FF0000"/>
                </a:solidFill>
              </a:rPr>
              <a:t>on </a:t>
            </a:r>
            <a:r>
              <a:rPr lang="hr-HR" sz="1400" b="1" dirty="0" err="1">
                <a:solidFill>
                  <a:srgbClr val="FF0000"/>
                </a:solidFill>
              </a:rPr>
              <a:t>week</a:t>
            </a:r>
            <a:r>
              <a:rPr lang="hr-HR" sz="1400" b="1" dirty="0">
                <a:solidFill>
                  <a:srgbClr val="FF0000"/>
                </a:solidFill>
              </a:rPr>
              <a:t> </a:t>
            </a:r>
            <a:r>
              <a:rPr lang="hr-HR" sz="1400" b="1" dirty="0" err="1">
                <a:solidFill>
                  <a:srgbClr val="FF0000"/>
                </a:solidFill>
              </a:rPr>
              <a:t>days</a:t>
            </a:r>
            <a:endParaRPr lang="it-IT" sz="1600" dirty="0"/>
          </a:p>
        </p:txBody>
      </p:sp>
      <p:pic>
        <p:nvPicPr>
          <p:cNvPr id="8" name="Picture 4" descr="tm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6189" y="3706340"/>
            <a:ext cx="4400030" cy="2913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920651" y="4533591"/>
            <a:ext cx="3816424" cy="52322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highlight>
                  <a:srgbClr val="FFFF00"/>
                </a:highlight>
              </a:rPr>
              <a:t>knjiznica@pravo.hr</a:t>
            </a:r>
            <a:endParaRPr lang="hr-HR" sz="2800" dirty="0">
              <a:solidFill>
                <a:srgbClr val="002060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4307" y="3457514"/>
            <a:ext cx="4060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For </a:t>
            </a:r>
            <a:r>
              <a:rPr lang="hr-HR" b="1" dirty="0" err="1">
                <a:solidFill>
                  <a:srgbClr val="FF0000"/>
                </a:solidFill>
              </a:rPr>
              <a:t>all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queries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>
                <a:solidFill>
                  <a:schemeClr val="tx2"/>
                </a:solidFill>
              </a:rPr>
              <a:t>and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b="1" dirty="0" err="1">
                <a:solidFill>
                  <a:srgbClr val="FF0000"/>
                </a:solidFill>
              </a:rPr>
              <a:t>assistance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 err="1"/>
              <a:t>please</a:t>
            </a:r>
            <a:r>
              <a:rPr lang="hr-HR" dirty="0"/>
              <a:t> use </a:t>
            </a:r>
            <a:r>
              <a:rPr lang="hr-HR" dirty="0" err="1"/>
              <a:t>our</a:t>
            </a:r>
            <a:r>
              <a:rPr lang="hr-HR" dirty="0"/>
              <a:t> </a:t>
            </a:r>
            <a:r>
              <a:rPr lang="hr-HR" dirty="0" err="1"/>
              <a:t>Library</a:t>
            </a:r>
            <a:r>
              <a:rPr lang="hr-HR" dirty="0"/>
              <a:t> email: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89560" y="5373216"/>
            <a:ext cx="4060077" cy="33855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dirty="0"/>
              <a:t>You </a:t>
            </a:r>
            <a:r>
              <a:rPr lang="hr-HR" sz="1600" dirty="0" err="1"/>
              <a:t>will</a:t>
            </a:r>
            <a:r>
              <a:rPr lang="hr-HR" sz="1600" dirty="0"/>
              <a:t> </a:t>
            </a:r>
            <a:r>
              <a:rPr lang="hr-HR" sz="1600" dirty="0" err="1"/>
              <a:t>receive</a:t>
            </a:r>
            <a:r>
              <a:rPr lang="hr-HR" sz="1600" dirty="0"/>
              <a:t> a </a:t>
            </a:r>
            <a:r>
              <a:rPr lang="hr-HR" sz="1600" dirty="0" err="1"/>
              <a:t>reply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24 to 48 </a:t>
            </a:r>
            <a:r>
              <a:rPr lang="hr-HR" sz="1600" dirty="0" err="1"/>
              <a:t>hours</a:t>
            </a:r>
            <a:endParaRPr lang="hr-HR" sz="1600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050C269-B11D-4A04-A755-7FB7914168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711132" y="6523941"/>
            <a:ext cx="2875776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2296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3600" b="1" dirty="0" err="1">
                <a:solidFill>
                  <a:schemeClr val="tx2"/>
                </a:solidFill>
                <a:latin typeface="+mj-lt"/>
              </a:rPr>
              <a:t>Borrowing</a:t>
            </a:r>
            <a:r>
              <a:rPr lang="hr-HR" sz="3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600" b="1" dirty="0" err="1">
                <a:solidFill>
                  <a:schemeClr val="tx2"/>
                </a:solidFill>
                <a:latin typeface="+mj-lt"/>
              </a:rPr>
              <a:t>and</a:t>
            </a:r>
            <a:r>
              <a:rPr lang="hr-HR" sz="3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600" b="1" dirty="0" err="1">
                <a:solidFill>
                  <a:schemeClr val="tx2"/>
                </a:solidFill>
                <a:latin typeface="+mj-lt"/>
              </a:rPr>
              <a:t>photocopying</a:t>
            </a:r>
            <a:r>
              <a:rPr lang="hr-HR" sz="36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3600" b="1" dirty="0" err="1">
                <a:solidFill>
                  <a:schemeClr val="tx2"/>
                </a:solidFill>
                <a:latin typeface="+mj-lt"/>
              </a:rPr>
              <a:t>services</a:t>
            </a:r>
            <a:endParaRPr lang="hr-HR" sz="3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5946" y="2150752"/>
            <a:ext cx="8116494" cy="374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002060"/>
                </a:solidFill>
              </a:rPr>
              <a:t>Handbooks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can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be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borrowed</a:t>
            </a:r>
            <a:r>
              <a:rPr lang="hr-HR" sz="1600" dirty="0">
                <a:solidFill>
                  <a:srgbClr val="002060"/>
                </a:solidFill>
              </a:rPr>
              <a:t> for </a:t>
            </a:r>
            <a:r>
              <a:rPr lang="hr-HR" sz="1600" b="1" dirty="0">
                <a:solidFill>
                  <a:srgbClr val="002060"/>
                </a:solidFill>
              </a:rPr>
              <a:t>30 </a:t>
            </a:r>
            <a:r>
              <a:rPr lang="hr-HR" sz="1600" b="1" dirty="0" err="1">
                <a:solidFill>
                  <a:srgbClr val="002060"/>
                </a:solidFill>
              </a:rPr>
              <a:t>days</a:t>
            </a:r>
            <a:endParaRPr lang="hr-HR" sz="1600" b="1" dirty="0">
              <a:solidFill>
                <a:srgbClr val="002060"/>
              </a:solidFill>
            </a:endParaRP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In </a:t>
            </a:r>
            <a:r>
              <a:rPr lang="hr-HR" sz="1600" dirty="0" err="1">
                <a:solidFill>
                  <a:srgbClr val="002060"/>
                </a:solidFill>
              </a:rPr>
              <a:t>case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you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want</a:t>
            </a:r>
            <a:r>
              <a:rPr lang="hr-HR" sz="1600" dirty="0">
                <a:solidFill>
                  <a:srgbClr val="002060"/>
                </a:solidFill>
              </a:rPr>
              <a:t> to </a:t>
            </a:r>
            <a:r>
              <a:rPr lang="hr-HR" sz="1600" b="1" dirty="0" err="1">
                <a:solidFill>
                  <a:srgbClr val="002060"/>
                </a:solidFill>
              </a:rPr>
              <a:t>renew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your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loans</a:t>
            </a:r>
            <a:r>
              <a:rPr lang="hr-HR" sz="1600" dirty="0">
                <a:solidFill>
                  <a:srgbClr val="002060"/>
                </a:solidFill>
              </a:rPr>
              <a:t>, </a:t>
            </a:r>
            <a:r>
              <a:rPr lang="hr-HR" sz="1600" dirty="0" err="1">
                <a:solidFill>
                  <a:srgbClr val="002060"/>
                </a:solidFill>
              </a:rPr>
              <a:t>please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send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an</a:t>
            </a:r>
            <a:r>
              <a:rPr lang="hr-HR" sz="1600" dirty="0">
                <a:solidFill>
                  <a:srgbClr val="002060"/>
                </a:solidFill>
              </a:rPr>
              <a:t> email to: </a:t>
            </a:r>
            <a:r>
              <a:rPr lang="hr-HR" sz="1600" b="1" dirty="0">
                <a:solidFill>
                  <a:srgbClr val="002060"/>
                </a:solidFill>
                <a:hlinkClick r:id="rId3"/>
              </a:rPr>
              <a:t>posudba.produzenje@pravo.hr</a:t>
            </a:r>
            <a:r>
              <a:rPr lang="hr-HR" sz="1600" dirty="0">
                <a:solidFill>
                  <a:srgbClr val="002060"/>
                </a:solidFill>
              </a:rPr>
              <a:t> </a:t>
            </a:r>
            <a:r>
              <a:rPr lang="hr-HR" sz="1600" dirty="0" err="1">
                <a:solidFill>
                  <a:srgbClr val="002060"/>
                </a:solidFill>
              </a:rPr>
              <a:t>or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b="1" dirty="0">
                <a:solidFill>
                  <a:srgbClr val="002060"/>
                </a:solidFill>
                <a:hlinkClick r:id="rId4"/>
              </a:rPr>
              <a:t>knjiznica@pravo.hr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002060"/>
                </a:solidFill>
              </a:rPr>
              <a:t>Fines</a:t>
            </a:r>
            <a:r>
              <a:rPr lang="hr-HR" sz="1600" dirty="0">
                <a:solidFill>
                  <a:srgbClr val="002060"/>
                </a:solidFill>
              </a:rPr>
              <a:t> are </a:t>
            </a:r>
            <a:r>
              <a:rPr lang="hr-HR" sz="1600" dirty="0" err="1">
                <a:solidFill>
                  <a:srgbClr val="002060"/>
                </a:solidFill>
              </a:rPr>
              <a:t>charged</a:t>
            </a:r>
            <a:r>
              <a:rPr lang="hr-HR" sz="1600" dirty="0">
                <a:solidFill>
                  <a:srgbClr val="002060"/>
                </a:solidFill>
              </a:rPr>
              <a:t> for </a:t>
            </a:r>
            <a:r>
              <a:rPr lang="hr-HR" sz="1600" dirty="0" err="1">
                <a:solidFill>
                  <a:srgbClr val="002060"/>
                </a:solidFill>
              </a:rPr>
              <a:t>overdue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books</a:t>
            </a:r>
            <a:r>
              <a:rPr lang="hr-HR" sz="1600" dirty="0">
                <a:solidFill>
                  <a:srgbClr val="002060"/>
                </a:solidFill>
              </a:rPr>
              <a:t>: </a:t>
            </a:r>
            <a:r>
              <a:rPr lang="hr-HR" sz="1600" b="1" dirty="0">
                <a:solidFill>
                  <a:srgbClr val="002060"/>
                </a:solidFill>
              </a:rPr>
              <a:t>25 c </a:t>
            </a:r>
            <a:r>
              <a:rPr lang="hr-HR" sz="1600" b="1" dirty="0" err="1">
                <a:solidFill>
                  <a:srgbClr val="002060"/>
                </a:solidFill>
              </a:rPr>
              <a:t>per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book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and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per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day</a:t>
            </a:r>
            <a:endParaRPr lang="hr-HR" sz="1600" b="1" dirty="0">
              <a:solidFill>
                <a:srgbClr val="002060"/>
              </a:solidFill>
            </a:endParaRP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002060"/>
                </a:solidFill>
              </a:rPr>
              <a:t>Minor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part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of</a:t>
            </a:r>
            <a:r>
              <a:rPr lang="hr-HR" sz="1600" dirty="0">
                <a:solidFill>
                  <a:srgbClr val="002060"/>
                </a:solidFill>
              </a:rPr>
              <a:t> a </a:t>
            </a:r>
            <a:r>
              <a:rPr lang="hr-HR" sz="1600" dirty="0" err="1">
                <a:solidFill>
                  <a:srgbClr val="002060"/>
                </a:solidFill>
              </a:rPr>
              <a:t>book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can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be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photocopied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or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scanned</a:t>
            </a:r>
            <a:r>
              <a:rPr lang="hr-HR" sz="1600" dirty="0">
                <a:solidFill>
                  <a:srgbClr val="002060"/>
                </a:solidFill>
              </a:rPr>
              <a:t> (</a:t>
            </a:r>
            <a:r>
              <a:rPr lang="hr-HR" sz="1600" dirty="0" err="1">
                <a:solidFill>
                  <a:srgbClr val="002060"/>
                </a:solidFill>
              </a:rPr>
              <a:t>not</a:t>
            </a:r>
            <a:r>
              <a:rPr lang="hr-HR" sz="1600" dirty="0">
                <a:solidFill>
                  <a:srgbClr val="002060"/>
                </a:solidFill>
              </a:rPr>
              <a:t> more </a:t>
            </a:r>
            <a:r>
              <a:rPr lang="hr-HR" sz="1600" dirty="0" err="1">
                <a:solidFill>
                  <a:srgbClr val="002060"/>
                </a:solidFill>
              </a:rPr>
              <a:t>than</a:t>
            </a:r>
            <a:r>
              <a:rPr lang="hr-HR" sz="1600" dirty="0">
                <a:solidFill>
                  <a:srgbClr val="002060"/>
                </a:solidFill>
              </a:rPr>
              <a:t> 15 % </a:t>
            </a:r>
            <a:r>
              <a:rPr lang="hr-HR" sz="1600" dirty="0" err="1">
                <a:solidFill>
                  <a:srgbClr val="002060"/>
                </a:solidFill>
              </a:rPr>
              <a:t>of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the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content</a:t>
            </a:r>
            <a:r>
              <a:rPr lang="hr-HR" sz="1600" dirty="0">
                <a:solidFill>
                  <a:srgbClr val="002060"/>
                </a:solidFill>
              </a:rPr>
              <a:t>)</a:t>
            </a: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>
                <a:solidFill>
                  <a:srgbClr val="002060"/>
                </a:solidFill>
              </a:rPr>
              <a:t>Price </a:t>
            </a:r>
            <a:r>
              <a:rPr lang="hr-HR" sz="1600" dirty="0" err="1">
                <a:solidFill>
                  <a:srgbClr val="002060"/>
                </a:solidFill>
              </a:rPr>
              <a:t>of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photocopying</a:t>
            </a:r>
            <a:r>
              <a:rPr lang="hr-HR" sz="1600" dirty="0">
                <a:solidFill>
                  <a:srgbClr val="002060"/>
                </a:solidFill>
              </a:rPr>
              <a:t>: </a:t>
            </a:r>
            <a:r>
              <a:rPr lang="en-US" sz="1600" b="1" dirty="0">
                <a:solidFill>
                  <a:srgbClr val="002060"/>
                </a:solidFill>
              </a:rPr>
              <a:t>0,</a:t>
            </a:r>
            <a:r>
              <a:rPr lang="hr-HR" sz="1600" b="1" dirty="0">
                <a:solidFill>
                  <a:srgbClr val="002060"/>
                </a:solidFill>
              </a:rPr>
              <a:t>7 c </a:t>
            </a:r>
            <a:r>
              <a:rPr lang="hr-HR" sz="1600" dirty="0" err="1">
                <a:solidFill>
                  <a:srgbClr val="002060"/>
                </a:solidFill>
              </a:rPr>
              <a:t>per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page</a:t>
            </a:r>
            <a:endParaRPr lang="hr-HR" sz="1600" dirty="0">
              <a:solidFill>
                <a:srgbClr val="002060"/>
              </a:solidFill>
            </a:endParaRP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002060"/>
                </a:solidFill>
              </a:rPr>
              <a:t>There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is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b="1" dirty="0">
                <a:solidFill>
                  <a:srgbClr val="002060"/>
                </a:solidFill>
              </a:rPr>
              <a:t>a </a:t>
            </a:r>
            <a:r>
              <a:rPr lang="hr-HR" sz="1600" b="1" dirty="0" err="1">
                <a:solidFill>
                  <a:srgbClr val="002060"/>
                </a:solidFill>
              </a:rPr>
              <a:t>computer</a:t>
            </a:r>
            <a:r>
              <a:rPr lang="hr-HR" sz="1600" b="1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available</a:t>
            </a:r>
            <a:r>
              <a:rPr lang="hr-HR" sz="1600" dirty="0">
                <a:solidFill>
                  <a:srgbClr val="002060"/>
                </a:solidFill>
              </a:rPr>
              <a:t> on </a:t>
            </a:r>
            <a:r>
              <a:rPr lang="hr-HR" sz="1600" dirty="0" err="1">
                <a:solidFill>
                  <a:srgbClr val="002060"/>
                </a:solidFill>
              </a:rPr>
              <a:t>the</a:t>
            </a:r>
            <a:r>
              <a:rPr lang="hr-HR" sz="1600" dirty="0">
                <a:solidFill>
                  <a:srgbClr val="002060"/>
                </a:solidFill>
              </a:rPr>
              <a:t> spot for </a:t>
            </a:r>
            <a:r>
              <a:rPr lang="hr-HR" sz="1600" dirty="0" err="1">
                <a:solidFill>
                  <a:srgbClr val="002060"/>
                </a:solidFill>
              </a:rPr>
              <a:t>those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who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want</a:t>
            </a:r>
            <a:r>
              <a:rPr lang="hr-HR" sz="1600" dirty="0">
                <a:solidFill>
                  <a:srgbClr val="002060"/>
                </a:solidFill>
              </a:rPr>
              <a:t> to </a:t>
            </a:r>
            <a:r>
              <a:rPr lang="hr-HR" sz="1600" dirty="0" err="1">
                <a:solidFill>
                  <a:srgbClr val="002060"/>
                </a:solidFill>
              </a:rPr>
              <a:t>search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the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Library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catalogue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or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legal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and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other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subscribed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databases</a:t>
            </a:r>
            <a:endParaRPr lang="hr-HR" sz="1600" dirty="0">
              <a:solidFill>
                <a:srgbClr val="002060"/>
              </a:solidFill>
            </a:endParaRPr>
          </a:p>
          <a:p>
            <a:pPr marL="452628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600" dirty="0" err="1">
                <a:solidFill>
                  <a:srgbClr val="002060"/>
                </a:solidFill>
              </a:rPr>
              <a:t>Please</a:t>
            </a:r>
            <a:r>
              <a:rPr lang="hr-HR" sz="1600" dirty="0">
                <a:solidFill>
                  <a:srgbClr val="002060"/>
                </a:solidFill>
              </a:rPr>
              <a:t> make </a:t>
            </a:r>
            <a:r>
              <a:rPr lang="hr-HR" sz="1600" dirty="0" err="1">
                <a:solidFill>
                  <a:srgbClr val="002060"/>
                </a:solidFill>
              </a:rPr>
              <a:t>arrangements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b="1" dirty="0" err="1">
                <a:solidFill>
                  <a:srgbClr val="002060"/>
                </a:solidFill>
              </a:rPr>
              <a:t>by</a:t>
            </a:r>
            <a:r>
              <a:rPr lang="hr-HR" sz="1600" b="1" dirty="0">
                <a:solidFill>
                  <a:srgbClr val="002060"/>
                </a:solidFill>
              </a:rPr>
              <a:t> email </a:t>
            </a:r>
            <a:r>
              <a:rPr lang="hr-HR" sz="1600" dirty="0" err="1">
                <a:solidFill>
                  <a:srgbClr val="002060"/>
                </a:solidFill>
              </a:rPr>
              <a:t>with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our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staff</a:t>
            </a:r>
            <a:r>
              <a:rPr lang="hr-HR" sz="1600" dirty="0">
                <a:solidFill>
                  <a:srgbClr val="002060"/>
                </a:solidFill>
              </a:rPr>
              <a:t> prior to </a:t>
            </a:r>
            <a:r>
              <a:rPr lang="hr-HR" sz="1600" dirty="0" err="1">
                <a:solidFill>
                  <a:srgbClr val="002060"/>
                </a:solidFill>
              </a:rPr>
              <a:t>visiting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in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  <a:r>
              <a:rPr lang="hr-HR" sz="1600" dirty="0" err="1">
                <a:solidFill>
                  <a:srgbClr val="002060"/>
                </a:solidFill>
              </a:rPr>
              <a:t>person</a:t>
            </a:r>
            <a:r>
              <a:rPr lang="hr-HR" sz="1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80" y="620688"/>
            <a:ext cx="1756941" cy="131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531905" y="6533186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ERASMUS 2023,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Faculty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Law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University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Zagreb</a:t>
            </a:r>
          </a:p>
        </p:txBody>
      </p:sp>
      <p:sp>
        <p:nvSpPr>
          <p:cNvPr id="2" name="Rezervirano mjesto podnožja 1">
            <a:extLst>
              <a:ext uri="{FF2B5EF4-FFF2-40B4-BE49-F238E27FC236}">
                <a16:creationId xmlns:a16="http://schemas.microsoft.com/office/drawing/2014/main" id="{EC53EA61-D25A-4326-BF14-C791F01A2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ERASMUS 2023. Faculty of law, </a:t>
            </a:r>
            <a:r>
              <a:rPr lang="en-US" dirty="0" err="1"/>
              <a:t>Universityof</a:t>
            </a:r>
            <a:r>
              <a:rPr lang="en-US" dirty="0"/>
              <a:t>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888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93806"/>
            <a:ext cx="6206661" cy="351562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19"/>
            <a:ext cx="6206660" cy="13710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Services</a:t>
            </a:r>
            <a:endParaRPr lang="hr-HR" sz="4000" b="1" dirty="0">
              <a:solidFill>
                <a:schemeClr val="tx2"/>
              </a:solidFill>
              <a:latin typeface="+mj-lt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webpage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in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croatian</a:t>
            </a:r>
            <a:endParaRPr lang="hr-HR" sz="4000" b="1" dirty="0">
              <a:solidFill>
                <a:schemeClr val="tx2"/>
              </a:solidFill>
              <a:latin typeface="+mj-lt"/>
            </a:endParaRPr>
          </a:p>
          <a:p>
            <a:pPr marL="109728" indent="0">
              <a:lnSpc>
                <a:spcPct val="90000"/>
              </a:lnSpc>
              <a:buNone/>
            </a:pPr>
            <a:r>
              <a:rPr lang="hr-HR" sz="2600" b="1" dirty="0">
                <a:solidFill>
                  <a:schemeClr val="tx2"/>
                </a:solidFill>
                <a:latin typeface="+mj-lt"/>
                <a:hlinkClick r:id="rId3"/>
              </a:rPr>
              <a:t>https://www.pravo.unizg.hr/knjiznica</a:t>
            </a:r>
            <a:r>
              <a:rPr lang="hr-HR" sz="2600" b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6433818"/>
            <a:ext cx="46120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ERASMUS 2021,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Faculty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Law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University </a:t>
            </a:r>
            <a:r>
              <a:rPr lang="hr-HR" sz="9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hr-H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Zagreb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191991" y="3763585"/>
            <a:ext cx="129614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/>
          <p:cNvSpPr/>
          <p:nvPr/>
        </p:nvSpPr>
        <p:spPr>
          <a:xfrm>
            <a:off x="4716015" y="4565913"/>
            <a:ext cx="1224137" cy="6632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44433"/>
            <a:ext cx="3505689" cy="442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51920" y="5809428"/>
            <a:ext cx="5056406" cy="92333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70C0"/>
                </a:solidFill>
              </a:rPr>
              <a:t>Use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left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menu</a:t>
            </a:r>
            <a:r>
              <a:rPr lang="hr-HR" dirty="0">
                <a:solidFill>
                  <a:srgbClr val="0070C0"/>
                </a:solidFill>
              </a:rPr>
              <a:t> on </a:t>
            </a:r>
            <a:r>
              <a:rPr lang="hr-HR" dirty="0" err="1">
                <a:solidFill>
                  <a:srgbClr val="0070C0"/>
                </a:solidFill>
              </a:rPr>
              <a:t>the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Library</a:t>
            </a:r>
            <a:r>
              <a:rPr lang="hr-HR" dirty="0">
                <a:solidFill>
                  <a:srgbClr val="0070C0"/>
                </a:solidFill>
              </a:rPr>
              <a:t> homepage to </a:t>
            </a:r>
            <a:r>
              <a:rPr lang="hr-HR" dirty="0" err="1">
                <a:solidFill>
                  <a:srgbClr val="0070C0"/>
                </a:solidFill>
              </a:rPr>
              <a:t>access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our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catalogue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b="1" dirty="0">
                <a:solidFill>
                  <a:srgbClr val="0070C0"/>
                </a:solidFill>
              </a:rPr>
              <a:t>e-</a:t>
            </a:r>
            <a:r>
              <a:rPr lang="hr-HR" b="1" dirty="0" err="1">
                <a:solidFill>
                  <a:srgbClr val="0070C0"/>
                </a:solidFill>
              </a:rPr>
              <a:t>resources</a:t>
            </a:r>
            <a:r>
              <a:rPr lang="hr-HR" b="1" dirty="0">
                <a:solidFill>
                  <a:srgbClr val="0070C0"/>
                </a:solidFill>
              </a:rPr>
              <a:t>, </a:t>
            </a:r>
            <a:r>
              <a:rPr lang="hr-HR" b="1" dirty="0" err="1">
                <a:solidFill>
                  <a:srgbClr val="0070C0"/>
                </a:solidFill>
              </a:rPr>
              <a:t>databases</a:t>
            </a:r>
            <a:r>
              <a:rPr lang="hr-HR" dirty="0">
                <a:solidFill>
                  <a:srgbClr val="0070C0"/>
                </a:solidFill>
              </a:rPr>
              <a:t>, </a:t>
            </a:r>
            <a:r>
              <a:rPr lang="hr-HR" dirty="0" err="1">
                <a:solidFill>
                  <a:srgbClr val="0070C0"/>
                </a:solidFill>
              </a:rPr>
              <a:t>etc</a:t>
            </a:r>
            <a:r>
              <a:rPr lang="hr-HR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2" name="Right Arrow 11"/>
          <p:cNvSpPr/>
          <p:nvPr/>
        </p:nvSpPr>
        <p:spPr>
          <a:xfrm rot="13658884">
            <a:off x="2383265" y="4497870"/>
            <a:ext cx="2392911" cy="64807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52DFE8BB-14E7-4C6F-B0E6-7FF206F28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5995" y="495887"/>
            <a:ext cx="3667864" cy="569494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2579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Services</a:t>
            </a:r>
            <a:endParaRPr lang="hr-HR" sz="4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/>
            <a:r>
              <a:rPr lang="hr-HR" dirty="0" err="1">
                <a:solidFill>
                  <a:srgbClr val="0070C0"/>
                </a:solidFill>
              </a:rPr>
              <a:t>Check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Library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holdings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using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our</a:t>
            </a:r>
            <a:r>
              <a:rPr lang="hr-HR" dirty="0">
                <a:solidFill>
                  <a:srgbClr val="0070C0"/>
                </a:solidFill>
              </a:rPr>
              <a:t> online </a:t>
            </a:r>
            <a:r>
              <a:rPr lang="hr-HR" b="1" dirty="0" err="1">
                <a:solidFill>
                  <a:srgbClr val="0070C0"/>
                </a:solidFill>
              </a:rPr>
              <a:t>Library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Catalogue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at: </a:t>
            </a:r>
            <a:r>
              <a:rPr lang="hr-HR" dirty="0">
                <a:solidFill>
                  <a:srgbClr val="002060"/>
                </a:solidFill>
                <a:hlinkClick r:id="rId3"/>
              </a:rPr>
              <a:t>https://www.pravo.unizg.hr/knjiznica/online_katalog</a:t>
            </a:r>
            <a:endParaRPr lang="hr-HR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74802"/>
            <a:ext cx="2782632" cy="298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32040" y="2110952"/>
            <a:ext cx="3790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/>
            <a:r>
              <a:rPr lang="hr-HR" dirty="0" err="1">
                <a:solidFill>
                  <a:srgbClr val="0070C0"/>
                </a:solidFill>
              </a:rPr>
              <a:t>Remote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hr-HR" dirty="0" err="1">
                <a:solidFill>
                  <a:srgbClr val="0070C0"/>
                </a:solidFill>
              </a:rPr>
              <a:t>access</a:t>
            </a:r>
            <a:r>
              <a:rPr lang="hr-HR" dirty="0">
                <a:solidFill>
                  <a:srgbClr val="0070C0"/>
                </a:solidFill>
              </a:rPr>
              <a:t> to </a:t>
            </a:r>
            <a:r>
              <a:rPr lang="hr-HR" b="1" dirty="0" err="1">
                <a:solidFill>
                  <a:srgbClr val="0070C0"/>
                </a:solidFill>
              </a:rPr>
              <a:t>subscribed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databases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dirty="0">
                <a:solidFill>
                  <a:srgbClr val="0070C0"/>
                </a:solidFill>
              </a:rPr>
              <a:t>(use </a:t>
            </a:r>
            <a:r>
              <a:rPr lang="hr-HR" dirty="0" err="1">
                <a:solidFill>
                  <a:srgbClr val="0070C0"/>
                </a:solidFill>
              </a:rPr>
              <a:t>your</a:t>
            </a:r>
            <a:r>
              <a:rPr lang="hr-HR" dirty="0">
                <a:solidFill>
                  <a:srgbClr val="0070C0"/>
                </a:solidFill>
              </a:rPr>
              <a:t> AAI ID </a:t>
            </a:r>
            <a:r>
              <a:rPr lang="hr-HR" dirty="0" err="1">
                <a:solidFill>
                  <a:srgbClr val="0070C0"/>
                </a:solidFill>
              </a:rPr>
              <a:t>and</a:t>
            </a:r>
            <a:r>
              <a:rPr lang="hr-HR" dirty="0">
                <a:solidFill>
                  <a:srgbClr val="0070C0"/>
                </a:solidFill>
              </a:rPr>
              <a:t> password): </a:t>
            </a:r>
            <a:r>
              <a:rPr lang="hr-HR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https://www.pravo.unizg.hr/knjiznica/e-izvori</a:t>
            </a:r>
            <a:endParaRPr lang="hr-HR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6" y="3623656"/>
            <a:ext cx="4240342" cy="2493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604527-523A-4957-8F09-848C1D7C2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4206" y="6400800"/>
            <a:ext cx="4240342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67184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Services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dirty="0">
                <a:solidFill>
                  <a:schemeClr val="tx2"/>
                </a:solidFill>
                <a:latin typeface="+mj-lt"/>
              </a:rPr>
              <a:t>(</a:t>
            </a:r>
            <a:r>
              <a:rPr lang="hr-HR" sz="4000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dirty="0" err="1">
                <a:solidFill>
                  <a:schemeClr val="tx2"/>
                </a:solidFill>
                <a:latin typeface="+mj-lt"/>
              </a:rPr>
              <a:t>Catalogue</a:t>
            </a:r>
            <a:r>
              <a:rPr lang="hr-HR" sz="40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846947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00B0F0"/>
                </a:solidFill>
              </a:rPr>
              <a:t>Search </a:t>
            </a:r>
            <a:r>
              <a:rPr lang="hr-HR" sz="2000" dirty="0" err="1">
                <a:solidFill>
                  <a:srgbClr val="00B0F0"/>
                </a:solidFill>
              </a:rPr>
              <a:t>our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 err="1">
                <a:solidFill>
                  <a:srgbClr val="00B0F0"/>
                </a:solidFill>
              </a:rPr>
              <a:t>Library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 err="1">
                <a:solidFill>
                  <a:srgbClr val="00B0F0"/>
                </a:solidFill>
              </a:rPr>
              <a:t>Catalogue</a:t>
            </a:r>
            <a:r>
              <a:rPr lang="hr-HR" sz="2000" dirty="0">
                <a:solidFill>
                  <a:srgbClr val="00B0F0"/>
                </a:solidFill>
              </a:rPr>
              <a:t> to </a:t>
            </a:r>
            <a:r>
              <a:rPr lang="hr-HR" sz="2000" dirty="0" err="1">
                <a:solidFill>
                  <a:srgbClr val="00B0F0"/>
                </a:solidFill>
              </a:rPr>
              <a:t>find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bibliographic</a:t>
            </a:r>
            <a:r>
              <a:rPr lang="hr-HR" sz="2000" b="1" dirty="0">
                <a:solidFill>
                  <a:srgbClr val="00B0F0"/>
                </a:solidFill>
              </a:rPr>
              <a:t> data on </a:t>
            </a:r>
            <a:r>
              <a:rPr lang="hr-HR" sz="2000" b="1" dirty="0" err="1">
                <a:solidFill>
                  <a:srgbClr val="00B0F0"/>
                </a:solidFill>
              </a:rPr>
              <a:t>library</a:t>
            </a:r>
            <a:r>
              <a:rPr lang="hr-HR" sz="2000" b="1" dirty="0">
                <a:solidFill>
                  <a:srgbClr val="00B0F0"/>
                </a:solidFill>
              </a:rPr>
              <a:t> </a:t>
            </a:r>
            <a:r>
              <a:rPr lang="hr-HR" sz="2000" b="1" dirty="0" err="1">
                <a:solidFill>
                  <a:srgbClr val="00B0F0"/>
                </a:solidFill>
              </a:rPr>
              <a:t>holdings</a:t>
            </a:r>
            <a:endParaRPr lang="hr-HR" sz="2000" b="1" dirty="0">
              <a:solidFill>
                <a:srgbClr val="00B0F0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 err="1">
                <a:solidFill>
                  <a:srgbClr val="00B0F0"/>
                </a:solidFill>
              </a:rPr>
              <a:t>Send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 err="1">
                <a:solidFill>
                  <a:srgbClr val="00B0F0"/>
                </a:solidFill>
              </a:rPr>
              <a:t>an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b="1" dirty="0">
                <a:solidFill>
                  <a:srgbClr val="00B0F0"/>
                </a:solidFill>
              </a:rPr>
              <a:t>email</a:t>
            </a:r>
            <a:r>
              <a:rPr lang="hr-HR" sz="2000" dirty="0">
                <a:solidFill>
                  <a:srgbClr val="00B0F0"/>
                </a:solidFill>
              </a:rPr>
              <a:t> to </a:t>
            </a:r>
            <a:r>
              <a:rPr lang="hr-HR" sz="2000" dirty="0">
                <a:solidFill>
                  <a:srgbClr val="00B0F0"/>
                </a:solidFill>
                <a:hlinkClick r:id="rId3"/>
              </a:rPr>
              <a:t>knjiznica@pravo.hr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 err="1">
                <a:solidFill>
                  <a:srgbClr val="00B0F0"/>
                </a:solidFill>
              </a:rPr>
              <a:t>in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 err="1">
                <a:solidFill>
                  <a:srgbClr val="00B0F0"/>
                </a:solidFill>
              </a:rPr>
              <a:t>case</a:t>
            </a:r>
            <a:r>
              <a:rPr lang="hr-HR" sz="2000" dirty="0">
                <a:solidFill>
                  <a:srgbClr val="00B0F0"/>
                </a:solidFill>
              </a:rPr>
              <a:t> </a:t>
            </a:r>
            <a:r>
              <a:rPr lang="hr-HR" sz="2000" dirty="0" err="1">
                <a:solidFill>
                  <a:srgbClr val="00B0F0"/>
                </a:solidFill>
              </a:rPr>
              <a:t>you</a:t>
            </a:r>
            <a:r>
              <a:rPr lang="hr-HR" sz="2000" dirty="0">
                <a:solidFill>
                  <a:srgbClr val="00B0F0"/>
                </a:solidFill>
              </a:rPr>
              <a:t>: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want</a:t>
            </a:r>
            <a:r>
              <a:rPr lang="hr-HR" dirty="0">
                <a:solidFill>
                  <a:srgbClr val="002060"/>
                </a:solidFill>
              </a:rPr>
              <a:t> to </a:t>
            </a:r>
            <a:r>
              <a:rPr lang="hr-HR" b="1" dirty="0" err="1">
                <a:solidFill>
                  <a:srgbClr val="002060"/>
                </a:solidFill>
              </a:rPr>
              <a:t>check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availability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of</a:t>
            </a:r>
            <a:r>
              <a:rPr lang="hr-HR" dirty="0">
                <a:solidFill>
                  <a:srgbClr val="002060"/>
                </a:solidFill>
              </a:rPr>
              <a:t> a title </a:t>
            </a:r>
            <a:r>
              <a:rPr lang="hr-HR" dirty="0" err="1">
                <a:solidFill>
                  <a:srgbClr val="002060"/>
                </a:solidFill>
              </a:rPr>
              <a:t>in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our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holdings</a:t>
            </a:r>
            <a:endParaRPr lang="hr-HR" dirty="0">
              <a:solidFill>
                <a:srgbClr val="002060"/>
              </a:solidFill>
            </a:endParaRP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want</a:t>
            </a:r>
            <a:r>
              <a:rPr lang="hr-HR" dirty="0">
                <a:solidFill>
                  <a:srgbClr val="002060"/>
                </a:solidFill>
              </a:rPr>
              <a:t> to </a:t>
            </a:r>
            <a:r>
              <a:rPr lang="hr-HR" b="1" dirty="0" err="1">
                <a:solidFill>
                  <a:srgbClr val="002060"/>
                </a:solidFill>
              </a:rPr>
              <a:t>order</a:t>
            </a:r>
            <a:r>
              <a:rPr lang="hr-HR" b="1" dirty="0">
                <a:solidFill>
                  <a:srgbClr val="002060"/>
                </a:solidFill>
              </a:rPr>
              <a:t> a </a:t>
            </a:r>
            <a:r>
              <a:rPr lang="hr-HR" b="1" dirty="0" err="1">
                <a:solidFill>
                  <a:srgbClr val="002060"/>
                </a:solidFill>
              </a:rPr>
              <a:t>book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from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our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storage</a:t>
            </a:r>
            <a:endParaRPr lang="hr-HR" dirty="0">
              <a:solidFill>
                <a:srgbClr val="002060"/>
              </a:solidFill>
            </a:endParaRP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need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access</a:t>
            </a:r>
            <a:r>
              <a:rPr lang="hr-HR" dirty="0">
                <a:solidFill>
                  <a:srgbClr val="002060"/>
                </a:solidFill>
              </a:rPr>
              <a:t> to </a:t>
            </a:r>
            <a:r>
              <a:rPr lang="hr-HR" b="1" dirty="0" err="1">
                <a:solidFill>
                  <a:srgbClr val="002060"/>
                </a:solidFill>
              </a:rPr>
              <a:t>full-text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of</a:t>
            </a:r>
            <a:r>
              <a:rPr lang="hr-HR" b="1" dirty="0">
                <a:solidFill>
                  <a:srgbClr val="002060"/>
                </a:solidFill>
              </a:rPr>
              <a:t> a </a:t>
            </a:r>
            <a:r>
              <a:rPr lang="hr-HR" b="1" dirty="0" err="1">
                <a:solidFill>
                  <a:srgbClr val="002060"/>
                </a:solidFill>
              </a:rPr>
              <a:t>journal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article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from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our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holdings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that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is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not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available</a:t>
            </a:r>
            <a:r>
              <a:rPr lang="hr-HR" dirty="0">
                <a:solidFill>
                  <a:srgbClr val="002060"/>
                </a:solidFill>
              </a:rPr>
              <a:t> online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dirty="0" err="1">
                <a:solidFill>
                  <a:srgbClr val="002060"/>
                </a:solidFill>
              </a:rPr>
              <a:t>want</a:t>
            </a:r>
            <a:r>
              <a:rPr lang="hr-HR" dirty="0">
                <a:solidFill>
                  <a:srgbClr val="002060"/>
                </a:solidFill>
              </a:rPr>
              <a:t> to </a:t>
            </a:r>
            <a:r>
              <a:rPr lang="hr-HR" b="1" dirty="0" err="1">
                <a:solidFill>
                  <a:srgbClr val="002060"/>
                </a:solidFill>
              </a:rPr>
              <a:t>order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photocopies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or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b="1" dirty="0" err="1">
                <a:solidFill>
                  <a:srgbClr val="002060"/>
                </a:solidFill>
              </a:rPr>
              <a:t>scans</a:t>
            </a:r>
            <a:r>
              <a:rPr lang="hr-HR" b="1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of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specific</a:t>
            </a:r>
            <a:r>
              <a:rPr lang="hr-HR" dirty="0">
                <a:solidFill>
                  <a:srgbClr val="002060"/>
                </a:solidFill>
              </a:rPr>
              <a:t> </a:t>
            </a:r>
            <a:r>
              <a:rPr lang="hr-HR" dirty="0" err="1">
                <a:solidFill>
                  <a:srgbClr val="002060"/>
                </a:solidFill>
              </a:rPr>
              <a:t>materials</a:t>
            </a:r>
            <a:endParaRPr lang="hr-HR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63694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07377A0-FD28-4E7F-8667-B05685CF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5518" y="6373273"/>
            <a:ext cx="4676601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9191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699792" y="805320"/>
            <a:ext cx="6022992" cy="11521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109728" indent="0">
              <a:lnSpc>
                <a:spcPct val="90000"/>
              </a:lnSpc>
              <a:buNone/>
            </a:pPr>
            <a:r>
              <a:rPr lang="hr-HR" sz="4000" b="1" dirty="0">
                <a:solidFill>
                  <a:schemeClr val="tx2"/>
                </a:solidFill>
                <a:latin typeface="+mj-lt"/>
              </a:rPr>
              <a:t>Online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Library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b="1" dirty="0" err="1">
                <a:solidFill>
                  <a:schemeClr val="tx2"/>
                </a:solidFill>
                <a:latin typeface="+mj-lt"/>
              </a:rPr>
              <a:t>Services</a:t>
            </a:r>
            <a:r>
              <a:rPr lang="hr-HR" sz="4000" b="1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dirty="0">
                <a:solidFill>
                  <a:schemeClr val="tx2"/>
                </a:solidFill>
                <a:latin typeface="+mj-lt"/>
              </a:rPr>
              <a:t>(</a:t>
            </a:r>
            <a:r>
              <a:rPr lang="hr-HR" sz="4000" dirty="0" err="1">
                <a:solidFill>
                  <a:schemeClr val="tx2"/>
                </a:solidFill>
                <a:latin typeface="+mj-lt"/>
              </a:rPr>
              <a:t>subscribed</a:t>
            </a:r>
            <a:r>
              <a:rPr lang="hr-HR" sz="4000" dirty="0">
                <a:solidFill>
                  <a:schemeClr val="tx2"/>
                </a:solidFill>
                <a:latin typeface="+mj-lt"/>
              </a:rPr>
              <a:t> </a:t>
            </a:r>
            <a:r>
              <a:rPr lang="hr-HR" sz="4000" dirty="0" err="1">
                <a:solidFill>
                  <a:schemeClr val="tx2"/>
                </a:solidFill>
                <a:latin typeface="+mj-lt"/>
              </a:rPr>
              <a:t>databases</a:t>
            </a:r>
            <a:r>
              <a:rPr lang="hr-HR" sz="40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3312" y="2387951"/>
            <a:ext cx="84694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>
                <a:solidFill>
                  <a:srgbClr val="BE209C"/>
                </a:solidFill>
              </a:rPr>
              <a:t>Search </a:t>
            </a:r>
            <a:r>
              <a:rPr lang="hr-HR" sz="2000" dirty="0" err="1">
                <a:solidFill>
                  <a:srgbClr val="BE209C"/>
                </a:solidFill>
              </a:rPr>
              <a:t>Library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databases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remotely</a:t>
            </a:r>
            <a:r>
              <a:rPr lang="hr-HR" sz="2000" dirty="0">
                <a:solidFill>
                  <a:srgbClr val="BE209C"/>
                </a:solidFill>
              </a:rPr>
              <a:t> to </a:t>
            </a:r>
            <a:r>
              <a:rPr lang="hr-HR" sz="2000" dirty="0" err="1">
                <a:solidFill>
                  <a:srgbClr val="BE209C"/>
                </a:solidFill>
              </a:rPr>
              <a:t>find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b="1" dirty="0" err="1">
                <a:solidFill>
                  <a:srgbClr val="BE209C"/>
                </a:solidFill>
              </a:rPr>
              <a:t>journals</a:t>
            </a:r>
            <a:r>
              <a:rPr lang="hr-HR" sz="2000" b="1" dirty="0">
                <a:solidFill>
                  <a:srgbClr val="BE209C"/>
                </a:solidFill>
              </a:rPr>
              <a:t>, </a:t>
            </a:r>
            <a:r>
              <a:rPr lang="hr-HR" sz="2000" b="1" dirty="0" err="1">
                <a:solidFill>
                  <a:srgbClr val="BE209C"/>
                </a:solidFill>
              </a:rPr>
              <a:t>full</a:t>
            </a:r>
            <a:r>
              <a:rPr lang="hr-HR" sz="2000" b="1" dirty="0">
                <a:solidFill>
                  <a:srgbClr val="BE209C"/>
                </a:solidFill>
              </a:rPr>
              <a:t> </a:t>
            </a:r>
            <a:r>
              <a:rPr lang="hr-HR" sz="2000" b="1" dirty="0" err="1">
                <a:solidFill>
                  <a:srgbClr val="BE209C"/>
                </a:solidFill>
              </a:rPr>
              <a:t>text</a:t>
            </a:r>
            <a:r>
              <a:rPr lang="hr-HR" sz="2000" b="1" dirty="0">
                <a:solidFill>
                  <a:srgbClr val="BE209C"/>
                </a:solidFill>
              </a:rPr>
              <a:t> </a:t>
            </a:r>
            <a:r>
              <a:rPr lang="hr-HR" sz="2000" b="1" dirty="0" err="1">
                <a:solidFill>
                  <a:srgbClr val="BE209C"/>
                </a:solidFill>
              </a:rPr>
              <a:t>articles</a:t>
            </a:r>
            <a:r>
              <a:rPr lang="hr-HR" sz="2000" b="1" dirty="0">
                <a:solidFill>
                  <a:srgbClr val="BE209C"/>
                </a:solidFill>
              </a:rPr>
              <a:t> </a:t>
            </a:r>
            <a:r>
              <a:rPr lang="hr-HR" sz="2000" b="1" dirty="0" err="1">
                <a:solidFill>
                  <a:srgbClr val="BE209C"/>
                </a:solidFill>
              </a:rPr>
              <a:t>and</a:t>
            </a:r>
            <a:r>
              <a:rPr lang="hr-HR" sz="2000" b="1" dirty="0">
                <a:solidFill>
                  <a:srgbClr val="BE209C"/>
                </a:solidFill>
              </a:rPr>
              <a:t> </a:t>
            </a:r>
            <a:r>
              <a:rPr lang="hr-HR" sz="2000" b="1" dirty="0" err="1">
                <a:solidFill>
                  <a:srgbClr val="BE209C"/>
                </a:solidFill>
              </a:rPr>
              <a:t>other</a:t>
            </a:r>
            <a:r>
              <a:rPr lang="hr-HR" sz="2000" b="1" dirty="0">
                <a:solidFill>
                  <a:srgbClr val="BE209C"/>
                </a:solidFill>
              </a:rPr>
              <a:t> </a:t>
            </a:r>
            <a:r>
              <a:rPr lang="hr-HR" sz="2000" b="1" dirty="0" err="1">
                <a:solidFill>
                  <a:srgbClr val="BE209C"/>
                </a:solidFill>
              </a:rPr>
              <a:t>publications</a:t>
            </a:r>
            <a:endParaRPr lang="hr-HR" sz="2000" b="1" dirty="0">
              <a:solidFill>
                <a:srgbClr val="BE209C"/>
              </a:solidFill>
            </a:endParaRPr>
          </a:p>
          <a:p>
            <a:pPr marL="566928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000" dirty="0" err="1">
                <a:solidFill>
                  <a:srgbClr val="BE209C"/>
                </a:solidFill>
              </a:rPr>
              <a:t>Send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us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an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b="1" dirty="0">
                <a:solidFill>
                  <a:srgbClr val="BE209C"/>
                </a:solidFill>
              </a:rPr>
              <a:t>email</a:t>
            </a:r>
            <a:r>
              <a:rPr lang="hr-HR" sz="2000" dirty="0">
                <a:solidFill>
                  <a:srgbClr val="BE209C"/>
                </a:solidFill>
              </a:rPr>
              <a:t> to </a:t>
            </a:r>
            <a:r>
              <a:rPr lang="hr-HR" sz="2000" dirty="0">
                <a:solidFill>
                  <a:srgbClr val="BE209C"/>
                </a:solidFill>
                <a:hlinkClick r:id="rId3"/>
              </a:rPr>
              <a:t>knjiznica@pravo.hr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in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case</a:t>
            </a:r>
            <a:r>
              <a:rPr lang="hr-HR" sz="2000" dirty="0">
                <a:solidFill>
                  <a:srgbClr val="BE209C"/>
                </a:solidFill>
              </a:rPr>
              <a:t> </a:t>
            </a:r>
            <a:r>
              <a:rPr lang="hr-HR" sz="2000" dirty="0" err="1">
                <a:solidFill>
                  <a:srgbClr val="BE209C"/>
                </a:solidFill>
              </a:rPr>
              <a:t>you</a:t>
            </a:r>
            <a:r>
              <a:rPr lang="hr-HR" sz="2000" dirty="0">
                <a:solidFill>
                  <a:srgbClr val="BE209C"/>
                </a:solidFill>
              </a:rPr>
              <a:t>:</a:t>
            </a: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002060"/>
                </a:solidFill>
              </a:rPr>
              <a:t>have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difficulties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accessing</a:t>
            </a:r>
            <a:r>
              <a:rPr lang="hr-HR" sz="2000" dirty="0">
                <a:solidFill>
                  <a:srgbClr val="002060"/>
                </a:solidFill>
              </a:rPr>
              <a:t> a </a:t>
            </a:r>
            <a:r>
              <a:rPr lang="hr-HR" sz="2000" dirty="0" err="1">
                <a:solidFill>
                  <a:srgbClr val="002060"/>
                </a:solidFill>
              </a:rPr>
              <a:t>specific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database</a:t>
            </a:r>
            <a:endParaRPr lang="hr-HR" sz="2000" dirty="0">
              <a:solidFill>
                <a:srgbClr val="002060"/>
              </a:solidFill>
            </a:endParaRP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</a:rPr>
              <a:t>are </a:t>
            </a:r>
            <a:r>
              <a:rPr lang="hr-HR" sz="2000" dirty="0" err="1">
                <a:solidFill>
                  <a:srgbClr val="002060"/>
                </a:solidFill>
              </a:rPr>
              <a:t>not</a:t>
            </a:r>
            <a:r>
              <a:rPr lang="hr-HR" sz="2000" dirty="0">
                <a:solidFill>
                  <a:srgbClr val="002060"/>
                </a:solidFill>
              </a:rPr>
              <a:t> sure </a:t>
            </a:r>
            <a:r>
              <a:rPr lang="hr-HR" sz="2000" dirty="0" err="1">
                <a:solidFill>
                  <a:srgbClr val="002060"/>
                </a:solidFill>
              </a:rPr>
              <a:t>which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database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you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should</a:t>
            </a:r>
            <a:r>
              <a:rPr lang="hr-HR" sz="2000" dirty="0">
                <a:solidFill>
                  <a:srgbClr val="002060"/>
                </a:solidFill>
              </a:rPr>
              <a:t> use for </a:t>
            </a:r>
            <a:r>
              <a:rPr lang="hr-HR" sz="2000" dirty="0" err="1">
                <a:solidFill>
                  <a:srgbClr val="002060"/>
                </a:solidFill>
              </a:rPr>
              <a:t>your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research</a:t>
            </a:r>
            <a:endParaRPr lang="hr-HR" sz="2000" dirty="0">
              <a:solidFill>
                <a:srgbClr val="002060"/>
              </a:solidFill>
            </a:endParaRP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002060"/>
                </a:solidFill>
              </a:rPr>
              <a:t>need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help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in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creating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your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search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strategy</a:t>
            </a:r>
            <a:endParaRPr lang="hr-HR" sz="2000" dirty="0">
              <a:solidFill>
                <a:srgbClr val="002060"/>
              </a:solidFill>
            </a:endParaRPr>
          </a:p>
          <a:p>
            <a:pPr marL="852678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err="1">
                <a:solidFill>
                  <a:srgbClr val="002060"/>
                </a:solidFill>
              </a:rPr>
              <a:t>need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assistance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in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accessing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full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text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of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an</a:t>
            </a:r>
            <a:r>
              <a:rPr lang="hr-HR" sz="2000" dirty="0">
                <a:solidFill>
                  <a:srgbClr val="002060"/>
                </a:solidFill>
              </a:rPr>
              <a:t> </a:t>
            </a:r>
            <a:r>
              <a:rPr lang="hr-HR" sz="2000" dirty="0" err="1">
                <a:solidFill>
                  <a:srgbClr val="002060"/>
                </a:solidFill>
              </a:rPr>
              <a:t>article</a:t>
            </a:r>
            <a:endParaRPr lang="hr-HR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86181"/>
            <a:ext cx="2088232" cy="1390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0AC84E0D-6EE0-43D9-9BB0-D6F96F6B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1864" y="6171819"/>
            <a:ext cx="4854271" cy="457200"/>
          </a:xfrm>
        </p:spPr>
        <p:txBody>
          <a:bodyPr/>
          <a:lstStyle/>
          <a:p>
            <a:r>
              <a:rPr lang="en-US" dirty="0"/>
              <a:t>ERASMUS 2023. Faculty of law, University of Zagreb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298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9368FAEE5B8846B5FCE8625BC34C8D" ma:contentTypeVersion="11" ma:contentTypeDescription="Stvaranje novog dokumenta." ma:contentTypeScope="" ma:versionID="c090885673b98ecebc56107852cd76e8">
  <xsd:schema xmlns:xsd="http://www.w3.org/2001/XMLSchema" xmlns:xs="http://www.w3.org/2001/XMLSchema" xmlns:p="http://schemas.microsoft.com/office/2006/metadata/properties" xmlns:ns3="14d0b722-0152-4d87-84a0-afb2a452c039" targetNamespace="http://schemas.microsoft.com/office/2006/metadata/properties" ma:root="true" ma:fieldsID="f6d1cd0f205d4c09c3e0b551a9a3be37" ns3:_="">
    <xsd:import namespace="14d0b722-0152-4d87-84a0-afb2a452c0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0b722-0152-4d87-84a0-afb2a452c0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0E54B5-B781-47A4-B4ED-0718437C55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82FAF-276F-4C49-9DB3-A72058FB9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d0b722-0152-4d87-84a0-afb2a452c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D06D7F-F784-410E-9262-F7D1FCE26FFD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4d0b722-0152-4d87-84a0-afb2a452c039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1787</TotalTime>
  <Words>1349</Words>
  <Application>Microsoft Office PowerPoint</Application>
  <PresentationFormat>Prikaz na zaslonu (4:3)</PresentationFormat>
  <Paragraphs>177</Paragraphs>
  <Slides>24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Embrima</vt:lpstr>
      <vt:lpstr>Georgia</vt:lpstr>
      <vt:lpstr>Gill Sans MT</vt:lpstr>
      <vt:lpstr>Open Sans</vt:lpstr>
      <vt:lpstr>Trebuchet MS</vt:lpstr>
      <vt:lpstr>Wingdings 2</vt:lpstr>
      <vt:lpstr>Urban</vt:lpstr>
      <vt:lpstr>UNIVERSITY OF ZAGREB – FACULTY OF LAW </vt:lpstr>
      <vt:lpstr>The Library is located at these two sites…  prior to 2020 &amp; earthquake </vt:lpstr>
      <vt:lpstr>Library services under current circumstances </vt:lpstr>
      <vt:lpstr>Essential services – borrowing, copying, reading and IT room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Library Catalogue – two search engines https://www.pravo.unizg.hr/knjiznica/online_katalog</vt:lpstr>
      <vt:lpstr>Library Catalogue – Search Engine https://www.pravo.unizg.hr/knjiznica/online_katalog</vt:lpstr>
      <vt:lpstr>Library Catalogue - Vero Search Engine</vt:lpstr>
      <vt:lpstr> E-Resources  </vt:lpstr>
      <vt:lpstr>PowerPoint prezentacija</vt:lpstr>
      <vt:lpstr>PowerPoint prezentacija</vt:lpstr>
      <vt:lpstr> E-Resources: example for all databases EBSCO Discovery Service (EDS) </vt:lpstr>
      <vt:lpstr> E-Resources: EDS – List of results </vt:lpstr>
      <vt:lpstr> E-Resources: EDS – How to find e-journals by title and access full-texts </vt:lpstr>
      <vt:lpstr>PowerPoint prezentacija</vt:lpstr>
      <vt:lpstr>BECK ONLINE  </vt:lpstr>
      <vt:lpstr>Other e-resources and databases available at the Law Library</vt:lpstr>
      <vt:lpstr>EUROPEAN DOCUMENTATION CENTRE </vt:lpstr>
      <vt:lpstr>  Thank you and welcome to the Faculty of Law Library!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PRAVNI FAKULTET SVEUČILIŠTA U ZAGREBU</dc:title>
  <dc:creator>Aleksandra Čar</dc:creator>
  <cp:lastModifiedBy>Dragutin Nemec</cp:lastModifiedBy>
  <cp:revision>175</cp:revision>
  <dcterms:created xsi:type="dcterms:W3CDTF">2015-09-28T08:39:53Z</dcterms:created>
  <dcterms:modified xsi:type="dcterms:W3CDTF">2023-02-10T10:35:22Z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0x010100CE9368FAEE5B8846B5FCE8625BC34C8D</vt:lpwstr>
  </property>
</Properties>
</file>